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Lst>
  <p:notesMasterIdLst>
    <p:notesMasterId r:id="rId71"/>
  </p:notesMasterIdLst>
  <p:sldIdLst>
    <p:sldId id="256" r:id="rId4"/>
    <p:sldId id="476" r:id="rId5"/>
    <p:sldId id="501" r:id="rId6"/>
    <p:sldId id="502" r:id="rId7"/>
    <p:sldId id="507" r:id="rId8"/>
    <p:sldId id="509" r:id="rId9"/>
    <p:sldId id="508" r:id="rId10"/>
    <p:sldId id="503" r:id="rId11"/>
    <p:sldId id="510" r:id="rId12"/>
    <p:sldId id="511" r:id="rId13"/>
    <p:sldId id="512" r:id="rId14"/>
    <p:sldId id="504" r:id="rId15"/>
    <p:sldId id="513" r:id="rId16"/>
    <p:sldId id="505" r:id="rId17"/>
    <p:sldId id="514" r:id="rId18"/>
    <p:sldId id="515" r:id="rId19"/>
    <p:sldId id="518" r:id="rId20"/>
    <p:sldId id="523" r:id="rId21"/>
    <p:sldId id="521" r:id="rId22"/>
    <p:sldId id="522" r:id="rId23"/>
    <p:sldId id="524" r:id="rId24"/>
    <p:sldId id="525" r:id="rId25"/>
    <p:sldId id="526" r:id="rId26"/>
    <p:sldId id="527" r:id="rId27"/>
    <p:sldId id="529" r:id="rId28"/>
    <p:sldId id="528" r:id="rId29"/>
    <p:sldId id="530" r:id="rId30"/>
    <p:sldId id="532" r:id="rId31"/>
    <p:sldId id="531" r:id="rId32"/>
    <p:sldId id="562"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39" r:id="rId54"/>
    <p:sldId id="540" r:id="rId55"/>
    <p:sldId id="541" r:id="rId56"/>
    <p:sldId id="563" r:id="rId57"/>
    <p:sldId id="571" r:id="rId58"/>
    <p:sldId id="564" r:id="rId59"/>
    <p:sldId id="565" r:id="rId60"/>
    <p:sldId id="566" r:id="rId61"/>
    <p:sldId id="567" r:id="rId62"/>
    <p:sldId id="572" r:id="rId63"/>
    <p:sldId id="573" r:id="rId64"/>
    <p:sldId id="574" r:id="rId65"/>
    <p:sldId id="576" r:id="rId66"/>
    <p:sldId id="575" r:id="rId67"/>
    <p:sldId id="533" r:id="rId68"/>
    <p:sldId id="535" r:id="rId69"/>
    <p:sldId id="534"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93" d="100"/>
          <a:sy n="93" d="100"/>
        </p:scale>
        <p:origin x="1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2017/2/19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404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414543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58</a:t>
            </a:fld>
            <a:endParaRPr lang="zh-TW" altLang="en-US"/>
          </a:p>
        </p:txBody>
      </p:sp>
    </p:spTree>
    <p:extLst>
      <p:ext uri="{BB962C8B-B14F-4D97-AF65-F5344CB8AC3E}">
        <p14:creationId xmlns:p14="http://schemas.microsoft.com/office/powerpoint/2010/main" val="86978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203018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89213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807986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12485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64</a:t>
            </a:fld>
            <a:endParaRPr lang="zh-TW" altLang="en-US"/>
          </a:p>
        </p:txBody>
      </p:sp>
    </p:spTree>
    <p:extLst>
      <p:ext uri="{BB962C8B-B14F-4D97-AF65-F5344CB8AC3E}">
        <p14:creationId xmlns:p14="http://schemas.microsoft.com/office/powerpoint/2010/main" val="218883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2433272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67</a:t>
            </a:fld>
            <a:endParaRPr lang="zh-TW" altLang="en-US"/>
          </a:p>
        </p:txBody>
      </p:sp>
    </p:spTree>
    <p:extLst>
      <p:ext uri="{BB962C8B-B14F-4D97-AF65-F5344CB8AC3E}">
        <p14:creationId xmlns:p14="http://schemas.microsoft.com/office/powerpoint/2010/main" val="317137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91513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a:t>
            </a:fld>
            <a:endParaRPr lang="zh-TW" altLang="en-US"/>
          </a:p>
        </p:txBody>
      </p:sp>
    </p:spTree>
    <p:extLst>
      <p:ext uri="{BB962C8B-B14F-4D97-AF65-F5344CB8AC3E}">
        <p14:creationId xmlns:p14="http://schemas.microsoft.com/office/powerpoint/2010/main" val="348392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392556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18</a:t>
            </a:fld>
            <a:endParaRPr lang="zh-TW" altLang="en-US"/>
          </a:p>
        </p:txBody>
      </p:sp>
    </p:spTree>
    <p:extLst>
      <p:ext uri="{BB962C8B-B14F-4D97-AF65-F5344CB8AC3E}">
        <p14:creationId xmlns:p14="http://schemas.microsoft.com/office/powerpoint/2010/main" val="282314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2877105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29</a:t>
            </a:fld>
            <a:endParaRPr lang="zh-TW" altLang="en-US"/>
          </a:p>
        </p:txBody>
      </p:sp>
    </p:spTree>
    <p:extLst>
      <p:ext uri="{BB962C8B-B14F-4D97-AF65-F5344CB8AC3E}">
        <p14:creationId xmlns:p14="http://schemas.microsoft.com/office/powerpoint/2010/main" val="84605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33</a:t>
            </a:fld>
            <a:endParaRPr lang="zh-TW" altLang="en-US"/>
          </a:p>
        </p:txBody>
      </p:sp>
    </p:spTree>
    <p:extLst>
      <p:ext uri="{BB962C8B-B14F-4D97-AF65-F5344CB8AC3E}">
        <p14:creationId xmlns:p14="http://schemas.microsoft.com/office/powerpoint/2010/main" val="315706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291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2017/2/19</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2017/2/19</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2017/2/19</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2017/2/19</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docker.com/what-dock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indowsitpro.com/windows-server-2016/differences-between-windows-containers-and-hyper-v-containers-windows-server-201"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hyperlink" Target="http://columns.chicken-house.ne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zh-TW" altLang="en-US" sz="5400" b="1" dirty="0">
                <a:latin typeface="微軟正黑體" panose="020B0604030504040204" pitchFamily="34" charset="-120"/>
                <a:ea typeface="微軟正黑體" panose="020B0604030504040204" pitchFamily="34" charset="-120"/>
              </a:rPr>
              <a:t>大型 </a:t>
            </a:r>
            <a:r>
              <a:rPr lang="en-US" altLang="zh-TW" sz="5400" b="1" dirty="0">
                <a:latin typeface="微軟正黑體" panose="020B0604030504040204" pitchFamily="34" charset="-120"/>
                <a:ea typeface="微軟正黑體" panose="020B0604030504040204" pitchFamily="34" charset="-120"/>
              </a:rPr>
              <a:t>Web Application </a:t>
            </a:r>
            <a:r>
              <a:rPr lang="zh-TW" altLang="en-US" sz="5400" b="1" dirty="0">
                <a:latin typeface="微軟正黑體" panose="020B0604030504040204" pitchFamily="34" charset="-120"/>
                <a:ea typeface="微軟正黑體" panose="020B0604030504040204" pitchFamily="34" charset="-120"/>
              </a:rPr>
              <a:t>轉移</a:t>
            </a:r>
            <a:r>
              <a:rPr lang="zh-TW" altLang="en-US" sz="5400" b="1" dirty="0" smtClean="0">
                <a:latin typeface="微軟正黑體" panose="020B0604030504040204" pitchFamily="34" charset="-120"/>
                <a:ea typeface="微軟正黑體" panose="020B0604030504040204" pitchFamily="34" charset="-120"/>
              </a:rPr>
              <a:t>到</a:t>
            </a:r>
            <a:r>
              <a:rPr lang="en-US" altLang="zh-TW" sz="5400" b="1" dirty="0" smtClean="0">
                <a:latin typeface="微軟正黑體" panose="020B0604030504040204" pitchFamily="34" charset="-120"/>
                <a:ea typeface="微軟正黑體" panose="020B0604030504040204" pitchFamily="34" charset="-120"/>
              </a:rPr>
              <a:t/>
            </a:r>
            <a:br>
              <a:rPr lang="en-US" altLang="zh-TW" sz="5400" b="1" dirty="0" smtClean="0">
                <a:latin typeface="微軟正黑體" panose="020B0604030504040204" pitchFamily="34" charset="-120"/>
                <a:ea typeface="微軟正黑體" panose="020B0604030504040204" pitchFamily="34" charset="-120"/>
              </a:rPr>
            </a:br>
            <a:r>
              <a:rPr lang="zh-TW" altLang="en-US" sz="5400" b="1" dirty="0" smtClean="0">
                <a:latin typeface="微軟正黑體" panose="020B0604030504040204" pitchFamily="34" charset="-120"/>
                <a:ea typeface="微軟正黑體" panose="020B0604030504040204" pitchFamily="34" charset="-120"/>
              </a:rPr>
              <a:t>微</a:t>
            </a:r>
            <a:r>
              <a:rPr lang="zh-TW" altLang="en-US" sz="5400" b="1" dirty="0">
                <a:latin typeface="微軟正黑體" panose="020B0604030504040204" pitchFamily="34" charset="-120"/>
                <a:ea typeface="微軟正黑體" panose="020B0604030504040204" pitchFamily="34" charset="-120"/>
              </a:rPr>
              <a:t>服務的經驗分享</a:t>
            </a:r>
          </a:p>
        </p:txBody>
      </p:sp>
      <p:sp>
        <p:nvSpPr>
          <p:cNvPr id="3" name="副標題 2"/>
          <p:cNvSpPr>
            <a:spLocks noGrp="1"/>
          </p:cNvSpPr>
          <p:nvPr>
            <p:ph type="subTitle" idx="1"/>
          </p:nvPr>
        </p:nvSpPr>
        <p:spPr/>
        <p:txBody>
          <a:bodyPr>
            <a:normAutofit/>
          </a:bodyPr>
          <a:lstStyle/>
          <a:p>
            <a:pPr algn="r"/>
            <a:r>
              <a:rPr lang="en-US" altLang="zh-TW" sz="1800" dirty="0" smtClean="0">
                <a:latin typeface="微軟正黑體" panose="020B0604030504040204" pitchFamily="34" charset="-120"/>
                <a:ea typeface="微軟正黑體" panose="020B0604030504040204" pitchFamily="34" charset="-120"/>
              </a:rPr>
              <a:t>Andrew </a:t>
            </a:r>
            <a:r>
              <a:rPr lang="en-US" altLang="zh-TW" sz="1800" dirty="0" err="1" smtClean="0">
                <a:latin typeface="微軟正黑體" panose="020B0604030504040204" pitchFamily="34" charset="-120"/>
                <a:ea typeface="微軟正黑體" panose="020B0604030504040204" pitchFamily="34" charset="-120"/>
              </a:rPr>
              <a:t>wu</a:t>
            </a:r>
            <a:endParaRPr lang="en-US" altLang="zh-TW" sz="1800" dirty="0" smtClean="0">
              <a:latin typeface="微軟正黑體" panose="020B0604030504040204" pitchFamily="34" charset="-120"/>
              <a:ea typeface="微軟正黑體" panose="020B0604030504040204" pitchFamily="34" charset="-120"/>
            </a:endParaRPr>
          </a:p>
          <a:p>
            <a:pPr algn="r"/>
            <a:r>
              <a:rPr lang="en-US" altLang="zh-TW" sz="1800" dirty="0" smtClean="0">
                <a:latin typeface="微軟正黑體" panose="020B0604030504040204" pitchFamily="34" charset="-120"/>
                <a:ea typeface="微軟正黑體" panose="020B0604030504040204" pitchFamily="34" charset="-120"/>
              </a:rPr>
              <a:t>2016/12/15</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3913716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2955904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475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latin typeface="微軟正黑體" panose="020B0604030504040204" pitchFamily="34" charset="-120"/>
                <a:ea typeface="微軟正黑體" panose="020B0604030504040204" pitchFamily="34" charset="-120"/>
              </a:rPr>
              <a:t>微服務的進入門檻</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latin typeface="微軟正黑體" panose="020B0604030504040204" pitchFamily="34" charset="-120"/>
                <a:ea typeface="微軟正黑體" panose="020B0604030504040204" pitchFamily="34" charset="-120"/>
              </a:rPr>
              <a:t>實際案例分享</a:t>
            </a:r>
            <a:r>
              <a:rPr lang="en-US" altLang="zh-TW" b="1" dirty="0">
                <a:latin typeface="微軟正黑體" panose="020B0604030504040204" pitchFamily="34" charset="-120"/>
                <a:ea typeface="微軟正黑體" panose="020B0604030504040204" pitchFamily="34" charset="-120"/>
              </a:rPr>
              <a:t>: </a:t>
            </a:r>
            <a:r>
              <a:rPr lang="zh-TW" altLang="en-US" b="1" dirty="0" smtClean="0">
                <a:latin typeface="微軟正黑體" panose="020B0604030504040204" pitchFamily="34" charset="-120"/>
                <a:ea typeface="微軟正黑體" panose="020B0604030504040204" pitchFamily="34" charset="-120"/>
              </a:rPr>
              <a:t>如何 </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微</a:t>
            </a:r>
            <a:r>
              <a:rPr lang="zh-TW" altLang="en-US" b="1" dirty="0">
                <a:latin typeface="微軟正黑體" panose="020B0604030504040204" pitchFamily="34" charset="-120"/>
                <a:ea typeface="微軟正黑體" panose="020B0604030504040204" pitchFamily="34" charset="-120"/>
              </a:rPr>
              <a:t>服務</a:t>
            </a:r>
            <a:r>
              <a:rPr lang="zh-TW" altLang="en-US" b="1" dirty="0" smtClean="0">
                <a:latin typeface="微軟正黑體" panose="020B0604030504040204" pitchFamily="34" charset="-120"/>
                <a:ea typeface="微軟正黑體" panose="020B0604030504040204" pitchFamily="34" charset="-120"/>
              </a:rPr>
              <a:t>化</a:t>
            </a:r>
            <a:r>
              <a:rPr lang="en-US" altLang="zh-TW" b="1" dirty="0" smtClean="0">
                <a:latin typeface="微軟正黑體" panose="020B0604030504040204" pitchFamily="34" charset="-120"/>
                <a:ea typeface="微軟正黑體" panose="020B0604030504040204" pitchFamily="34" charset="-120"/>
              </a:rPr>
              <a:t>"</a:t>
            </a:r>
            <a:r>
              <a:rPr lang="zh-TW" altLang="en-US" b="1" dirty="0" smtClean="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人才發展管理系統</a:t>
            </a:r>
            <a:r>
              <a:rPr lang="en-US" altLang="zh-TW" b="1" dirty="0">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2785886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要享受微服務的好處是要代價的</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119340" cy="437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696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進入微服務架構的門票</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r>
              <a:rPr lang="zh-TW" altLang="en-US" b="1" dirty="0" smtClean="0"/>
              <a:t>系統架構的挑戰</a:t>
            </a:r>
            <a:r>
              <a:rPr lang="en-US" altLang="zh-TW" dirty="0" smtClean="0"/>
              <a:t>:</a:t>
            </a:r>
          </a:p>
          <a:p>
            <a:pPr marL="292608" lvl="1" indent="0">
              <a:buNone/>
            </a:pPr>
            <a:r>
              <a:rPr lang="zh-TW" altLang="en-US" dirty="0" smtClean="0"/>
              <a:t>微服務架構先天就是分散式系統，複雜度高。</a:t>
            </a:r>
            <a:endParaRPr lang="en-US" altLang="zh-TW" dirty="0" smtClean="0"/>
          </a:p>
          <a:p>
            <a:pPr marL="742950" indent="-742950">
              <a:buFont typeface="+mj-lt"/>
              <a:buAutoNum type="arabicPeriod"/>
            </a:pPr>
            <a:r>
              <a:rPr lang="zh-TW" altLang="en-US" b="1" dirty="0" smtClean="0"/>
              <a:t>開發流程的挑戰</a:t>
            </a:r>
            <a:r>
              <a:rPr lang="en-US" altLang="zh-TW" dirty="0" smtClean="0"/>
              <a:t>:</a:t>
            </a:r>
          </a:p>
          <a:p>
            <a:pPr marL="292608" lvl="1" indent="0">
              <a:buNone/>
            </a:pPr>
            <a:r>
              <a:rPr lang="zh-TW" altLang="en-US" dirty="0" smtClean="0"/>
              <a:t>要能獨立更新或替換系統，</a:t>
            </a:r>
            <a:r>
              <a:rPr lang="en-US" altLang="zh-TW" dirty="0" smtClean="0"/>
              <a:t>API</a:t>
            </a:r>
            <a:r>
              <a:rPr lang="zh-TW" altLang="en-US" dirty="0" smtClean="0"/>
              <a:t>相容性要求高，測試、</a:t>
            </a:r>
            <a:r>
              <a:rPr lang="en-US" altLang="zh-TW" dirty="0" smtClean="0"/>
              <a:t>CI</a:t>
            </a:r>
            <a:r>
              <a:rPr lang="zh-TW" altLang="en-US" dirty="0" smtClean="0"/>
              <a:t>、</a:t>
            </a:r>
            <a:r>
              <a:rPr lang="en-US" altLang="zh-TW" dirty="0" smtClean="0"/>
              <a:t>CD</a:t>
            </a:r>
            <a:r>
              <a:rPr lang="zh-TW" altLang="en-US" dirty="0" smtClean="0"/>
              <a:t>、</a:t>
            </a:r>
            <a:r>
              <a:rPr lang="en-US" altLang="zh-TW" dirty="0" smtClean="0"/>
              <a:t>DevOps</a:t>
            </a:r>
            <a:r>
              <a:rPr lang="zh-TW" altLang="en-US" dirty="0" smtClean="0"/>
              <a:t> 是必要的環節之一。</a:t>
            </a:r>
            <a:endParaRPr lang="en-US" altLang="zh-TW" dirty="0" smtClean="0"/>
          </a:p>
          <a:p>
            <a:pPr marL="742950" indent="-742950">
              <a:buFont typeface="+mj-lt"/>
              <a:buAutoNum type="arabicPeriod"/>
            </a:pPr>
            <a:r>
              <a:rPr lang="zh-TW" altLang="en-US" b="1" dirty="0" smtClean="0"/>
              <a:t>營運上的挑戰</a:t>
            </a:r>
            <a:r>
              <a:rPr lang="en-US" altLang="zh-TW" dirty="0" smtClean="0"/>
              <a:t>:</a:t>
            </a:r>
          </a:p>
          <a:p>
            <a:pPr marL="292608" lvl="1" indent="0">
              <a:buNone/>
            </a:pPr>
            <a:r>
              <a:rPr lang="zh-TW" altLang="en-US" dirty="0" smtClean="0"/>
              <a:t>微服務的基礎建設，容器化的佈署，缺一不可。</a:t>
            </a:r>
            <a:endParaRPr lang="zh-TW" altLang="en-US" dirty="0"/>
          </a:p>
        </p:txBody>
      </p:sp>
    </p:spTree>
    <p:extLst>
      <p:ext uri="{BB962C8B-B14F-4D97-AF65-F5344CB8AC3E}">
        <p14:creationId xmlns:p14="http://schemas.microsoft.com/office/powerpoint/2010/main" val="2057581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歷史背景</a:t>
            </a:r>
            <a:r>
              <a:rPr lang="en-US" altLang="zh-TW" dirty="0" smtClean="0"/>
              <a:t>:</a:t>
            </a:r>
            <a:r>
              <a:rPr lang="zh-TW" altLang="en-US" dirty="0" smtClean="0"/>
              <a:t> </a:t>
            </a:r>
            <a:r>
              <a:rPr lang="en-US" altLang="zh-TW" dirty="0" smtClean="0"/>
              <a:t>Orca</a:t>
            </a:r>
            <a:r>
              <a:rPr lang="zh-TW" altLang="en-US" dirty="0" smtClean="0"/>
              <a:t> </a:t>
            </a:r>
            <a:r>
              <a:rPr lang="en-US" altLang="zh-TW" dirty="0" smtClean="0"/>
              <a:t>HCM</a:t>
            </a:r>
            <a:r>
              <a:rPr lang="zh-TW" altLang="en-US" dirty="0" smtClean="0"/>
              <a:t> 系統現況</a:t>
            </a:r>
            <a:r>
              <a:rPr lang="en-US" altLang="zh-TW" dirty="0" smtClean="0"/>
              <a:t>(2013)</a:t>
            </a:r>
            <a:br>
              <a:rPr lang="en-US" altLang="zh-TW" dirty="0" smtClean="0"/>
            </a:br>
            <a:endParaRPr lang="zh-TW" altLang="en-US" dirty="0"/>
          </a:p>
        </p:txBody>
      </p:sp>
      <p:sp>
        <p:nvSpPr>
          <p:cNvPr id="7" name="圓角矩形 6"/>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grpSp>
        <p:nvGrpSpPr>
          <p:cNvPr id="8" name="群組 7"/>
          <p:cNvGrpSpPr>
            <a:grpSpLocks noChangeAspect="1"/>
          </p:cNvGrpSpPr>
          <p:nvPr/>
        </p:nvGrpSpPr>
        <p:grpSpPr>
          <a:xfrm>
            <a:off x="6576043" y="4055172"/>
            <a:ext cx="2848775" cy="1589777"/>
            <a:chOff x="5148064" y="4437112"/>
            <a:chExt cx="3600400" cy="2232248"/>
          </a:xfrm>
        </p:grpSpPr>
        <p:sp>
          <p:nvSpPr>
            <p:cNvPr id="9" name="圓角矩形 8"/>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10" name="圓角矩形 9"/>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11" name="圓角矩形 10"/>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12" name="圓角矩形 11"/>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13" name="圓角矩形 12"/>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14" name="圓角矩形 13"/>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15" name="肘形接點 14"/>
            <p:cNvCxnSpPr>
              <a:stCxn id="10" idx="3"/>
              <a:endCxn id="14"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16" name="肘形接點 15"/>
            <p:cNvCxnSpPr>
              <a:stCxn id="10" idx="3"/>
              <a:endCxn id="13"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17" name="肘形接點 16"/>
            <p:cNvCxnSpPr>
              <a:stCxn id="10" idx="3"/>
              <a:endCxn id="12"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18" name="肘形接點 169"/>
            <p:cNvCxnSpPr>
              <a:stCxn id="11" idx="2"/>
              <a:endCxn id="10"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19" name="圓角矩形 18"/>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20" name="肘形接點 19"/>
            <p:cNvCxnSpPr>
              <a:stCxn id="10" idx="3"/>
              <a:endCxn id="19"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21" name="圓角矩形 20"/>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22" name="肘形接點 105"/>
            <p:cNvCxnSpPr>
              <a:stCxn id="10" idx="2"/>
              <a:endCxn id="21"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23" name="群組 22"/>
          <p:cNvGrpSpPr>
            <a:grpSpLocks noChangeAspect="1"/>
          </p:cNvGrpSpPr>
          <p:nvPr/>
        </p:nvGrpSpPr>
        <p:grpSpPr>
          <a:xfrm>
            <a:off x="2797915" y="4002856"/>
            <a:ext cx="1538339" cy="1641967"/>
            <a:chOff x="9287873" y="3439293"/>
            <a:chExt cx="1944216" cy="1764583"/>
          </a:xfrm>
        </p:grpSpPr>
        <p:sp>
          <p:nvSpPr>
            <p:cNvPr id="24" name="圓角矩形 23"/>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25" name="圓角矩形 24"/>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26" name="圓角矩形 25"/>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27" name="肘形接點 26"/>
          <p:cNvCxnSpPr>
            <a:cxnSpLocks noChangeAspect="1"/>
            <a:stCxn id="70" idx="2"/>
            <a:endCxn id="29"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28" name="直線單箭頭接點 92"/>
          <p:cNvCxnSpPr>
            <a:cxnSpLocks noChangeAspect="1"/>
            <a:stCxn id="29" idx="2"/>
            <a:endCxn id="46"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29"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30" name="肘形接點 29"/>
          <p:cNvCxnSpPr>
            <a:cxnSpLocks noChangeAspect="1"/>
            <a:stCxn id="46" idx="2"/>
            <a:endCxn id="70"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31" name="肘形接點 30"/>
          <p:cNvCxnSpPr>
            <a:cxnSpLocks noChangeAspect="1"/>
            <a:stCxn id="25" idx="3"/>
            <a:endCxn id="46"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32" name="肘形接點 31"/>
          <p:cNvCxnSpPr>
            <a:cxnSpLocks noChangeAspect="1"/>
            <a:stCxn id="29" idx="2"/>
            <a:endCxn id="24"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33" name="群組 32"/>
          <p:cNvGrpSpPr>
            <a:grpSpLocks noChangeAspect="1"/>
          </p:cNvGrpSpPr>
          <p:nvPr/>
        </p:nvGrpSpPr>
        <p:grpSpPr>
          <a:xfrm>
            <a:off x="7447460" y="1910416"/>
            <a:ext cx="1994141" cy="1935486"/>
            <a:chOff x="6372195" y="1359400"/>
            <a:chExt cx="2323033" cy="2717672"/>
          </a:xfrm>
        </p:grpSpPr>
        <p:sp>
          <p:nvSpPr>
            <p:cNvPr id="34" name="圓角矩形 33"/>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35" name="圓角矩形 34"/>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36" name="圓角矩形 35"/>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37" name="直線單箭頭接點 92"/>
            <p:cNvCxnSpPr>
              <a:stCxn id="36" idx="1"/>
              <a:endCxn id="35"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38" name="圓角矩形 37"/>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39" name="圓角矩形 38"/>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40" name="圓角矩形 39"/>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41" name="直線單箭頭接點 92"/>
            <p:cNvCxnSpPr>
              <a:stCxn id="39" idx="1"/>
              <a:endCxn id="35"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42" name="直線單箭頭接點 92"/>
            <p:cNvCxnSpPr>
              <a:stCxn id="38" idx="1"/>
              <a:endCxn id="35"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43" name="直線單箭頭接點 92"/>
            <p:cNvCxnSpPr>
              <a:stCxn id="35" idx="2"/>
              <a:endCxn id="40"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44" name="直線單箭頭接點 92"/>
          <p:cNvCxnSpPr>
            <a:cxnSpLocks noChangeAspect="1"/>
            <a:stCxn id="40" idx="1"/>
            <a:endCxn id="29"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45" name="群組 44"/>
          <p:cNvGrpSpPr>
            <a:grpSpLocks noChangeAspect="1"/>
          </p:cNvGrpSpPr>
          <p:nvPr/>
        </p:nvGrpSpPr>
        <p:grpSpPr>
          <a:xfrm>
            <a:off x="4500196" y="4048580"/>
            <a:ext cx="1863870" cy="1596243"/>
            <a:chOff x="2576406" y="4356026"/>
            <a:chExt cx="2355634" cy="2241326"/>
          </a:xfrm>
        </p:grpSpPr>
        <p:sp>
          <p:nvSpPr>
            <p:cNvPr id="46" name="圓角矩形 45"/>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47" name="圓角矩形 46"/>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48" name="圓角矩形 47"/>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49" name="圓角矩形 48"/>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50" name="圓角矩形 49"/>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51" name="肘形接點 141"/>
            <p:cNvCxnSpPr>
              <a:stCxn id="47" idx="2"/>
              <a:endCxn id="48"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52" name="肘形接點 144"/>
            <p:cNvCxnSpPr>
              <a:stCxn id="48" idx="2"/>
              <a:endCxn id="49"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53" name="肘形接點 147"/>
            <p:cNvCxnSpPr>
              <a:stCxn id="50" idx="0"/>
              <a:endCxn id="49"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54" name="肘形接點 53"/>
          <p:cNvCxnSpPr>
            <a:cxnSpLocks noChangeAspect="1"/>
            <a:stCxn id="49" idx="3"/>
            <a:endCxn id="11"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55" name="肘形接點 54"/>
          <p:cNvCxnSpPr>
            <a:cxnSpLocks noChangeAspect="1"/>
            <a:stCxn id="49" idx="3"/>
            <a:endCxn id="10"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56" name="群組 55"/>
          <p:cNvGrpSpPr>
            <a:grpSpLocks noChangeAspect="1"/>
          </p:cNvGrpSpPr>
          <p:nvPr/>
        </p:nvGrpSpPr>
        <p:grpSpPr>
          <a:xfrm>
            <a:off x="5278991" y="1902072"/>
            <a:ext cx="2085144" cy="1384643"/>
            <a:chOff x="3275856" y="1340768"/>
            <a:chExt cx="2635292" cy="1944216"/>
          </a:xfrm>
        </p:grpSpPr>
        <p:sp>
          <p:nvSpPr>
            <p:cNvPr id="57" name="圓角矩形 56"/>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58" name="圓角矩形 57"/>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59" name="圓角矩形 58"/>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60" name="肘形接點 19"/>
            <p:cNvCxnSpPr>
              <a:stCxn id="58" idx="2"/>
              <a:endCxn id="59"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61" name="圓角矩形 60"/>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62" name="肘形接點 19"/>
            <p:cNvCxnSpPr>
              <a:stCxn id="59" idx="3"/>
              <a:endCxn id="61"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63" name="圓角矩形 62"/>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64" name="肘形接點 19"/>
            <p:cNvCxnSpPr>
              <a:stCxn id="58" idx="3"/>
              <a:endCxn id="63"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65" name="肘形接點 64"/>
          <p:cNvCxnSpPr>
            <a:cxnSpLocks noChangeAspect="1"/>
            <a:stCxn id="34" idx="2"/>
            <a:endCxn id="9"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66" name="肘形接點 65"/>
          <p:cNvCxnSpPr>
            <a:cxnSpLocks noChangeAspect="1"/>
            <a:stCxn id="26" idx="2"/>
            <a:endCxn id="25"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67" name="肘形接點 19"/>
          <p:cNvCxnSpPr>
            <a:cxnSpLocks noChangeAspect="1"/>
            <a:stCxn id="59" idx="2"/>
            <a:endCxn id="29"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68" name="矩形 67"/>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69" name="群組 68"/>
          <p:cNvGrpSpPr/>
          <p:nvPr/>
        </p:nvGrpSpPr>
        <p:grpSpPr>
          <a:xfrm>
            <a:off x="2794778" y="1896879"/>
            <a:ext cx="2393675" cy="1601907"/>
            <a:chOff x="823686" y="1124743"/>
            <a:chExt cx="2965402" cy="2204804"/>
          </a:xfrm>
        </p:grpSpPr>
        <p:sp>
          <p:nvSpPr>
            <p:cNvPr id="70" name="圓角矩形 69"/>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71" name="肘形接點 71"/>
            <p:cNvCxnSpPr>
              <a:stCxn id="75" idx="3"/>
              <a:endCxn id="7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72" name="肘形接點 71"/>
            <p:cNvCxnSpPr>
              <a:stCxn id="79" idx="2"/>
              <a:endCxn id="8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73" name="圓角矩形 72"/>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74" name="圓角矩形 73"/>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75" name="圓角矩形 74"/>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76" name="肘形接點 75"/>
          <p:cNvCxnSpPr>
            <a:stCxn id="73" idx="1"/>
            <a:endCxn id="8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1"/>
          <p:cNvCxnSpPr>
            <a:stCxn id="75" idx="3"/>
            <a:endCxn id="8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78" name="肘形接點 77"/>
          <p:cNvCxnSpPr>
            <a:stCxn id="58" idx="1"/>
            <a:endCxn id="70"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9" name="圓角矩形 78"/>
          <p:cNvSpPr/>
          <p:nvPr/>
        </p:nvSpPr>
        <p:spPr>
          <a:xfrm>
            <a:off x="3434246"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80" name="圓角矩形 7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81" name="直線單箭頭接點 80"/>
          <p:cNvCxnSpPr>
            <a:stCxn id="74" idx="2"/>
            <a:endCxn id="7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矩形 82"/>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p:cNvSpPr txBox="1"/>
          <p:nvPr/>
        </p:nvSpPr>
        <p:spPr>
          <a:xfrm>
            <a:off x="143386" y="5949443"/>
            <a:ext cx="66479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人才管理系統，有非常多的表單及操作流程，複雜且關聯緊密</a:t>
            </a:r>
            <a:r>
              <a:rPr kumimoji="0" lang="zh-TW" altLang="en-US"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62947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我們的 </a:t>
            </a:r>
            <a:r>
              <a:rPr lang="en-US" altLang="zh-TW" dirty="0" smtClean="0"/>
              <a:t>"</a:t>
            </a:r>
            <a:r>
              <a:rPr lang="zh-TW" altLang="en-US" dirty="0" smtClean="0"/>
              <a:t>單體式</a:t>
            </a:r>
            <a:r>
              <a:rPr lang="en-US" altLang="zh-TW" dirty="0" smtClean="0"/>
              <a:t>"</a:t>
            </a:r>
            <a:r>
              <a:rPr lang="zh-TW" altLang="en-US" dirty="0" smtClean="0"/>
              <a:t> 系統有多複雜</a:t>
            </a:r>
            <a:r>
              <a:rPr lang="en-US" altLang="zh-TW" dirty="0" smtClean="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smtClean="0"/>
              <a:t> ASP.NET Web Form</a:t>
            </a:r>
          </a:p>
          <a:p>
            <a:pPr>
              <a:buFont typeface="Wingdings" panose="05000000000000000000" pitchFamily="2" charset="2"/>
              <a:buChar char="p"/>
            </a:pPr>
            <a:r>
              <a:rPr lang="zh-TW" altLang="en-US" dirty="0" smtClean="0"/>
              <a:t> 共有 </a:t>
            </a:r>
            <a:r>
              <a:rPr lang="en-US" altLang="zh-TW" b="1" dirty="0" smtClean="0">
                <a:solidFill>
                  <a:srgbClr val="FF0000"/>
                </a:solidFill>
              </a:rPr>
              <a:t>3000</a:t>
            </a:r>
            <a:r>
              <a:rPr lang="en-US" altLang="zh-TW" dirty="0" smtClean="0"/>
              <a:t>+</a:t>
            </a:r>
            <a:r>
              <a:rPr lang="zh-TW" altLang="en-US" dirty="0" smtClean="0"/>
              <a:t> 個頁面與控制項 </a:t>
            </a:r>
            <a:r>
              <a:rPr lang="en-US" altLang="zh-TW" dirty="0" smtClean="0"/>
              <a:t>(.</a:t>
            </a:r>
            <a:r>
              <a:rPr lang="en-US" altLang="zh-TW" dirty="0" err="1" smtClean="0"/>
              <a:t>aspx</a:t>
            </a:r>
            <a:r>
              <a:rPr lang="en-US" altLang="zh-TW" dirty="0" smtClean="0"/>
              <a:t> + .</a:t>
            </a:r>
            <a:r>
              <a:rPr lang="en-US" altLang="zh-TW" dirty="0" err="1" smtClean="0"/>
              <a:t>ascx</a:t>
            </a:r>
            <a:r>
              <a:rPr lang="en-US" altLang="zh-TW" dirty="0" smtClean="0"/>
              <a:t>)</a:t>
            </a:r>
          </a:p>
          <a:p>
            <a:pPr>
              <a:buFont typeface="Wingdings" panose="05000000000000000000" pitchFamily="2" charset="2"/>
              <a:buChar char="p"/>
            </a:pPr>
            <a:r>
              <a:rPr lang="en-US" altLang="zh-TW" dirty="0"/>
              <a:t> </a:t>
            </a:r>
            <a:r>
              <a:rPr lang="en-US" altLang="zh-TW" dirty="0" smtClean="0"/>
              <a:t>Web Sites </a:t>
            </a:r>
            <a:r>
              <a:rPr lang="zh-TW" altLang="en-US" dirty="0" smtClean="0"/>
              <a:t>內有 </a:t>
            </a:r>
            <a:r>
              <a:rPr lang="en-US" altLang="zh-TW" b="1" dirty="0" smtClean="0">
                <a:solidFill>
                  <a:srgbClr val="FF0000"/>
                </a:solidFill>
              </a:rPr>
              <a:t>4500</a:t>
            </a:r>
            <a:r>
              <a:rPr lang="en-US" altLang="zh-TW" dirty="0" smtClean="0"/>
              <a:t>+ Code Files ( .</a:t>
            </a:r>
            <a:r>
              <a:rPr lang="en-US" altLang="zh-TW" dirty="0" err="1" smtClean="0"/>
              <a:t>cs</a:t>
            </a:r>
            <a:r>
              <a:rPr lang="en-US" altLang="zh-TW" dirty="0"/>
              <a:t> </a:t>
            </a:r>
            <a:r>
              <a:rPr lang="en-US" altLang="zh-TW" dirty="0" smtClean="0"/>
              <a:t>)</a:t>
            </a:r>
          </a:p>
          <a:p>
            <a:pPr>
              <a:buFont typeface="Wingdings" panose="05000000000000000000" pitchFamily="2" charset="2"/>
              <a:buChar char="p"/>
            </a:pPr>
            <a:r>
              <a:rPr lang="en-US" altLang="zh-TW" dirty="0"/>
              <a:t> </a:t>
            </a:r>
            <a:r>
              <a:rPr lang="zh-TW" altLang="en-US" dirty="0" smtClean="0"/>
              <a:t>超過 </a:t>
            </a:r>
            <a:r>
              <a:rPr lang="en-US" altLang="zh-TW" b="1" dirty="0" smtClean="0">
                <a:solidFill>
                  <a:srgbClr val="FF0000"/>
                </a:solidFill>
              </a:rPr>
              <a:t>800,000</a:t>
            </a:r>
            <a:r>
              <a:rPr lang="zh-TW" altLang="en-US" dirty="0" smtClean="0"/>
              <a:t> 行 </a:t>
            </a:r>
            <a:r>
              <a:rPr lang="en-US" altLang="zh-TW" dirty="0" smtClean="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smtClean="0"/>
              <a:t> Build Web Sites </a:t>
            </a:r>
            <a:r>
              <a:rPr lang="zh-TW" altLang="en-US" dirty="0" smtClean="0"/>
              <a:t>需要 </a:t>
            </a:r>
            <a:r>
              <a:rPr lang="en-US" altLang="zh-TW" b="1" dirty="0" smtClean="0">
                <a:solidFill>
                  <a:srgbClr val="FF0000"/>
                </a:solidFill>
              </a:rPr>
              <a:t>35</a:t>
            </a:r>
            <a:r>
              <a:rPr lang="zh-TW" altLang="en-US" dirty="0" smtClean="0"/>
              <a:t> 分鐘 </a:t>
            </a:r>
            <a:r>
              <a:rPr lang="en-US" altLang="zh-TW" dirty="0" smtClean="0"/>
              <a:t>(i5, 8G, SSD)</a:t>
            </a:r>
          </a:p>
          <a:p>
            <a:pPr>
              <a:buFont typeface="Wingdings" panose="05000000000000000000" pitchFamily="2" charset="2"/>
              <a:buChar char="p"/>
            </a:pPr>
            <a:r>
              <a:rPr lang="en-US" altLang="zh-TW" dirty="0" smtClean="0"/>
              <a:t> CI + CD </a:t>
            </a:r>
            <a:r>
              <a:rPr lang="zh-TW" altLang="en-US" dirty="0" smtClean="0"/>
              <a:t>需要花費 </a:t>
            </a:r>
            <a:r>
              <a:rPr lang="en-US" altLang="zh-TW" b="1" dirty="0" smtClean="0">
                <a:solidFill>
                  <a:srgbClr val="FF0000"/>
                </a:solidFill>
              </a:rPr>
              <a:t>85</a:t>
            </a:r>
            <a:r>
              <a:rPr lang="en-US" altLang="zh-TW" dirty="0" smtClean="0"/>
              <a:t> </a:t>
            </a:r>
            <a:r>
              <a:rPr lang="zh-TW" altLang="en-US" dirty="0" smtClean="0"/>
              <a:t>分鐘</a:t>
            </a:r>
            <a:endParaRPr lang="zh-TW" altLang="en-US" dirty="0"/>
          </a:p>
        </p:txBody>
      </p:sp>
    </p:spTree>
    <p:extLst>
      <p:ext uri="{BB962C8B-B14F-4D97-AF65-F5344CB8AC3E}">
        <p14:creationId xmlns:p14="http://schemas.microsoft.com/office/powerpoint/2010/main" val="623688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solidFill>
                  <a:schemeClr val="tx1"/>
                </a:solidFill>
              </a:rPr>
              <a:t>原本的架構 </a:t>
            </a:r>
            <a:r>
              <a:rPr lang="en-US" altLang="zh-TW" dirty="0" smtClean="0">
                <a:solidFill>
                  <a:schemeClr val="tx1"/>
                </a:solidFill>
              </a:rPr>
              <a:t>(Before 2014)</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7641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實作上的難題</a:t>
            </a:r>
          </a:p>
        </p:txBody>
      </p:sp>
      <p:sp>
        <p:nvSpPr>
          <p:cNvPr id="3" name="內容版面配置區 2"/>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smtClean="0"/>
              <a:t>大型</a:t>
            </a:r>
            <a:r>
              <a:rPr lang="zh-TW" altLang="en-US" dirty="0"/>
              <a:t>單體</a:t>
            </a:r>
            <a:r>
              <a:rPr lang="zh-TW" altLang="en-US" dirty="0" smtClean="0"/>
              <a:t>式系統的開發</a:t>
            </a:r>
            <a:r>
              <a:rPr lang="zh-TW" altLang="en-US" dirty="0"/>
              <a:t>、維護、更新、測試都很困難。改一行 </a:t>
            </a:r>
            <a:r>
              <a:rPr lang="en-US" altLang="zh-TW" dirty="0"/>
              <a:t>code </a:t>
            </a:r>
            <a:r>
              <a:rPr lang="zh-TW" altLang="en-US" dirty="0"/>
              <a:t>就要測試所有</a:t>
            </a:r>
            <a:r>
              <a:rPr lang="zh-TW" altLang="en-US" dirty="0" smtClean="0"/>
              <a:t>功能，並且重新佈署整套系統。</a:t>
            </a:r>
            <a:r>
              <a:rPr lang="en-US" altLang="zh-TW" dirty="0" smtClean="0"/>
              <a:t/>
            </a:r>
            <a:br>
              <a:rPr lang="en-US" altLang="zh-TW" dirty="0" smtClean="0"/>
            </a:br>
            <a:endParaRPr lang="zh-TW" altLang="en-US" dirty="0"/>
          </a:p>
          <a:p>
            <a:r>
              <a:rPr lang="zh-TW" altLang="en-US" sz="4500" b="1" dirty="0"/>
              <a:t>擴充困難</a:t>
            </a:r>
            <a:r>
              <a:rPr lang="en-US" altLang="zh-TW" sz="4500" b="1" dirty="0"/>
              <a:t>: </a:t>
            </a:r>
            <a:r>
              <a:rPr lang="zh-TW" altLang="en-US" dirty="0" smtClean="0"/>
              <a:t>由於</a:t>
            </a:r>
            <a:r>
              <a:rPr lang="zh-TW" altLang="en-US" dirty="0"/>
              <a:t>服務無法分割，只能整體進行擴充，複雜度高</a:t>
            </a:r>
            <a:r>
              <a:rPr lang="zh-TW" altLang="en-US" dirty="0" smtClean="0"/>
              <a:t>。無法</a:t>
            </a:r>
            <a:r>
              <a:rPr lang="zh-TW" altLang="en-US" dirty="0"/>
              <a:t>隔離 </a:t>
            </a:r>
            <a:r>
              <a:rPr lang="en-US" altLang="zh-TW" dirty="0"/>
              <a:t>Application </a:t>
            </a:r>
            <a:r>
              <a:rPr lang="zh-TW" altLang="en-US" dirty="0"/>
              <a:t>內的部分元件 </a:t>
            </a:r>
            <a:r>
              <a:rPr lang="en-US" altLang="zh-TW" dirty="0" smtClean="0"/>
              <a:t>Failure</a:t>
            </a:r>
            <a:r>
              <a:rPr lang="zh-TW" altLang="en-US" dirty="0" smtClean="0"/>
              <a:t>。</a:t>
            </a:r>
            <a:r>
              <a:rPr lang="en-US" altLang="zh-TW" sz="2900" dirty="0" smtClean="0"/>
              <a:t/>
            </a:r>
            <a:br>
              <a:rPr lang="en-US" altLang="zh-TW" sz="2900" dirty="0" smtClean="0"/>
            </a:br>
            <a:endParaRPr lang="en-US" altLang="zh-TW" dirty="0"/>
          </a:p>
          <a:p>
            <a:r>
              <a:rPr lang="zh-TW" altLang="en-US" sz="4500" b="1" dirty="0"/>
              <a:t>雲端化困難</a:t>
            </a:r>
            <a:r>
              <a:rPr lang="en-US" altLang="zh-TW" sz="4500" b="1" dirty="0"/>
              <a:t>: </a:t>
            </a:r>
            <a:r>
              <a:rPr lang="zh-TW" altLang="en-US" sz="3800" dirty="0" smtClean="0"/>
              <a:t>難以</a:t>
            </a:r>
            <a:r>
              <a:rPr lang="zh-TW" altLang="en-US" sz="3800" dirty="0"/>
              <a:t>朝向雲端化</a:t>
            </a:r>
            <a:r>
              <a:rPr lang="zh-TW" altLang="en-US" sz="3800" dirty="0" smtClean="0"/>
              <a:t>發展。</a:t>
            </a:r>
            <a:r>
              <a:rPr lang="zh-TW" altLang="en-US" sz="3800" dirty="0"/>
              <a:t>同時系統非多租戶設計，要大量佈署同樣服務給不同客戶的效率及使用率也不佳</a:t>
            </a:r>
            <a:r>
              <a:rPr lang="zh-TW" altLang="en-US" sz="3800" dirty="0" smtClean="0"/>
              <a:t>。</a:t>
            </a:r>
            <a:r>
              <a:rPr lang="en-US" altLang="zh-TW" sz="3200" dirty="0" smtClean="0"/>
              <a:t/>
            </a:r>
            <a:br>
              <a:rPr lang="en-US" altLang="zh-TW" sz="3200" dirty="0" smtClean="0"/>
            </a:br>
            <a:endParaRPr lang="zh-TW" altLang="en-US" sz="2900" dirty="0"/>
          </a:p>
          <a:p>
            <a:r>
              <a:rPr lang="zh-TW" altLang="en-US" sz="4400" b="1" dirty="0"/>
              <a:t>佈署困難</a:t>
            </a:r>
            <a:r>
              <a:rPr lang="en-US" altLang="zh-TW" sz="4400" b="1" dirty="0"/>
              <a:t>: </a:t>
            </a:r>
            <a:r>
              <a:rPr lang="en-US" altLang="zh-TW" sz="3800" dirty="0" smtClean="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p:txBody>
      </p:sp>
    </p:spTree>
    <p:extLst>
      <p:ext uri="{BB962C8B-B14F-4D97-AF65-F5344CB8AC3E}">
        <p14:creationId xmlns:p14="http://schemas.microsoft.com/office/powerpoint/2010/main" val="1576861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85000" lnSpcReduction="20000"/>
          </a:bodyPr>
          <a:lstStyle/>
          <a:p>
            <a:pPr>
              <a:buFont typeface="Wingdings" panose="05000000000000000000" pitchFamily="2" charset="2"/>
              <a:buChar char="n"/>
            </a:pPr>
            <a:r>
              <a:rPr lang="zh-TW" altLang="en-US" sz="3600" dirty="0" smtClean="0">
                <a:latin typeface="微軟正黑體" panose="020B0604030504040204" pitchFamily="34" charset="-120"/>
                <a:ea typeface="微軟正黑體" panose="020B0604030504040204" pitchFamily="34" charset="-120"/>
              </a:rPr>
              <a:t> 背景 </a:t>
            </a:r>
            <a:r>
              <a:rPr lang="en-US" altLang="zh-TW" sz="3600" dirty="0" smtClean="0">
                <a:latin typeface="微軟正黑體" panose="020B0604030504040204" pitchFamily="34" charset="-120"/>
                <a:ea typeface="微軟正黑體" panose="020B0604030504040204" pitchFamily="34" charset="-120"/>
              </a:rPr>
              <a:t>-</a:t>
            </a:r>
            <a:r>
              <a:rPr lang="zh-TW" altLang="en-US" sz="3600" dirty="0" smtClean="0">
                <a:latin typeface="微軟正黑體" panose="020B0604030504040204" pitchFamily="34" charset="-120"/>
                <a:ea typeface="微軟正黑體" panose="020B0604030504040204" pitchFamily="34" charset="-120"/>
              </a:rPr>
              <a:t> 轉移到微服務架構前</a:t>
            </a:r>
            <a:endParaRPr lang="en-US" altLang="zh-TW" sz="3600"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定義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微服務是什麼</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優點 </a:t>
            </a:r>
            <a:r>
              <a:rPr lang="en-US" altLang="zh-TW" dirty="0"/>
              <a:t>-</a:t>
            </a:r>
            <a:r>
              <a:rPr lang="zh-TW" altLang="en-US" dirty="0" smtClean="0"/>
              <a:t> 使用微服務的理由</a:t>
            </a:r>
            <a:endParaRPr lang="en-US" altLang="zh-TW" dirty="0" smtClean="0"/>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缺點 </a:t>
            </a:r>
            <a:r>
              <a:rPr lang="en-US" altLang="zh-TW" dirty="0"/>
              <a:t>-</a:t>
            </a:r>
            <a:r>
              <a:rPr lang="zh-TW" altLang="en-US" dirty="0" smtClean="0">
                <a:latin typeface="微軟正黑體" panose="020B0604030504040204" pitchFamily="34" charset="-120"/>
                <a:ea typeface="微軟正黑體" panose="020B0604030504040204" pitchFamily="34" charset="-120"/>
              </a:rPr>
              <a:t> 不用微服務的理由</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抉擇 </a:t>
            </a:r>
            <a:r>
              <a:rPr lang="en-US" altLang="zh-TW" dirty="0" smtClean="0"/>
              <a:t>–</a:t>
            </a:r>
            <a:r>
              <a:rPr lang="zh-TW" altLang="en-US" dirty="0" smtClean="0"/>
              <a:t> 你的期待成效是什麼</a:t>
            </a:r>
            <a:r>
              <a:rPr lang="en-US" altLang="zh-TW" dirty="0" smtClean="0"/>
              <a:t>?</a:t>
            </a:r>
          </a:p>
          <a:p>
            <a:pPr>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a:t>
            </a:r>
            <a:r>
              <a:rPr lang="zh-TW" altLang="en-US" dirty="0" smtClean="0">
                <a:latin typeface="微軟正黑體" panose="020B0604030504040204" pitchFamily="34" charset="-120"/>
                <a:ea typeface="微軟正黑體" panose="020B0604030504040204" pitchFamily="34" charset="-120"/>
              </a:rPr>
              <a:t>案例</a:t>
            </a:r>
            <a:r>
              <a:rPr lang="zh-TW" altLang="en-US" dirty="0" smtClean="0"/>
              <a:t> </a:t>
            </a:r>
            <a:r>
              <a:rPr lang="en-US" altLang="zh-TW" dirty="0" smtClean="0"/>
              <a:t>–</a:t>
            </a:r>
            <a:r>
              <a:rPr lang="zh-TW" altLang="en-US" dirty="0" smtClean="0"/>
              <a:t> 轉移的經驗分享</a:t>
            </a:r>
            <a:endParaRPr lang="en-US" altLang="zh-TW" dirty="0" smtClean="0"/>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微服務的基礎建設</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切割邊界，切割方式</a:t>
            </a:r>
            <a:endParaRPr lang="en-US" altLang="zh-TW" dirty="0" smtClean="0"/>
          </a:p>
          <a:p>
            <a:pPr lvl="1">
              <a:buFont typeface="Wingdings" panose="05000000000000000000" pitchFamily="2" charset="2"/>
              <a:buChar char="n"/>
            </a:pPr>
            <a:r>
              <a:rPr lang="zh-TW" altLang="en-US" dirty="0" smtClean="0">
                <a:latin typeface="微軟正黑體" panose="020B0604030504040204" pitchFamily="34" charset="-120"/>
                <a:ea typeface="微軟正黑體" panose="020B0604030504040204" pitchFamily="34" charset="-120"/>
              </a:rPr>
              <a:t> 佈署方式</a:t>
            </a:r>
            <a:endParaRPr lang="en-US" altLang="zh-TW" dirty="0" smtClean="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smtClean="0"/>
              <a:t> 商業效益</a:t>
            </a:r>
            <a:endParaRPr lang="en-US" altLang="zh-TW" dirty="0" smtClean="0">
              <a:latin typeface="微軟正黑體" panose="020B0604030504040204" pitchFamily="34" charset="-120"/>
              <a:ea typeface="微軟正黑體" panose="020B0604030504040204" pitchFamily="34" charset="-120"/>
            </a:endParaRPr>
          </a:p>
          <a:p>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51692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 </a:t>
            </a:r>
            <a:r>
              <a:rPr lang="zh-TW" altLang="en-US" dirty="0" smtClean="0"/>
              <a:t>你期望透過微服務解決那些問題</a:t>
            </a:r>
            <a:r>
              <a:rPr lang="en-US" altLang="zh-TW" dirty="0" smtClean="0"/>
              <a:t>?</a:t>
            </a:r>
            <a:endParaRPr lang="zh-TW" altLang="en-US" dirty="0"/>
          </a:p>
        </p:txBody>
      </p:sp>
      <p:sp>
        <p:nvSpPr>
          <p:cNvPr id="5" name="內容版面配置區 4"/>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r>
              <a:rPr lang="en-US" altLang="zh-TW" dirty="0"/>
              <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r>
              <a:rPr lang="en-US" altLang="zh-TW" sz="2900" dirty="0"/>
              <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r>
              <a:rPr lang="en-US" altLang="zh-TW" sz="3200" dirty="0"/>
              <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a:p>
            <a:endParaRPr lang="zh-TW" altLang="en-US" dirty="0"/>
          </a:p>
        </p:txBody>
      </p:sp>
      <p:sp>
        <p:nvSpPr>
          <p:cNvPr id="6" name="L-圖案 5"/>
          <p:cNvSpPr/>
          <p:nvPr/>
        </p:nvSpPr>
        <p:spPr>
          <a:xfrm rot="19034746">
            <a:off x="522414" y="1875020"/>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L-圖案 6"/>
          <p:cNvSpPr/>
          <p:nvPr/>
        </p:nvSpPr>
        <p:spPr>
          <a:xfrm rot="19034746">
            <a:off x="522415" y="4012564"/>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L-圖案 7"/>
          <p:cNvSpPr/>
          <p:nvPr/>
        </p:nvSpPr>
        <p:spPr>
          <a:xfrm rot="19034746">
            <a:off x="522415" y="5132447"/>
            <a:ext cx="534256" cy="328773"/>
          </a:xfrm>
          <a:prstGeom prst="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7372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zh-TW" altLang="en-US" sz="6000" dirty="0" smtClean="0">
                <a:latin typeface="微軟正黑體" panose="020B0604030504040204" pitchFamily="34" charset="-120"/>
                <a:ea typeface="微軟正黑體" panose="020B0604030504040204" pitchFamily="34" charset="-120"/>
              </a:rPr>
              <a:t>切記</a:t>
            </a:r>
            <a:r>
              <a:rPr lang="en-US" altLang="zh-TW" sz="6000" dirty="0" smtClean="0">
                <a:latin typeface="微軟正黑體" panose="020B0604030504040204" pitchFamily="34" charset="-120"/>
                <a:ea typeface="微軟正黑體" panose="020B0604030504040204" pitchFamily="34" charset="-120"/>
              </a:rPr>
              <a:t>!!</a:t>
            </a:r>
            <a:br>
              <a:rPr lang="en-US" altLang="zh-TW" sz="6000" dirty="0" smtClean="0">
                <a:latin typeface="微軟正黑體" panose="020B0604030504040204" pitchFamily="34" charset="-120"/>
                <a:ea typeface="微軟正黑體" panose="020B0604030504040204" pitchFamily="34" charset="-120"/>
              </a:rPr>
            </a:br>
            <a:r>
              <a:rPr lang="zh-TW" altLang="en-US" sz="6000" dirty="0" smtClean="0">
                <a:latin typeface="微軟正黑體" panose="020B0604030504040204" pitchFamily="34" charset="-120"/>
                <a:ea typeface="微軟正黑體" panose="020B0604030504040204" pitchFamily="34" charset="-120"/>
              </a:rPr>
              <a:t> </a:t>
            </a:r>
            <a:r>
              <a:rPr lang="en-US" altLang="zh-TW" sz="6000" dirty="0" smtClean="0">
                <a:latin typeface="微軟正黑體" panose="020B0604030504040204" pitchFamily="34" charset="-120"/>
                <a:ea typeface="微軟正黑體" panose="020B0604030504040204" pitchFamily="34" charset="-120"/>
              </a:rPr>
              <a:t/>
            </a:r>
            <a:br>
              <a:rPr lang="en-US" altLang="zh-TW" sz="6000" dirty="0" smtClean="0">
                <a:latin typeface="微軟正黑體" panose="020B0604030504040204" pitchFamily="34" charset="-120"/>
                <a:ea typeface="微軟正黑體" panose="020B0604030504040204" pitchFamily="34" charset="-120"/>
              </a:rPr>
            </a:br>
            <a:r>
              <a:rPr lang="zh-TW" altLang="en-US" sz="6000" dirty="0" smtClean="0">
                <a:latin typeface="微軟正黑體" panose="020B0604030504040204" pitchFamily="34" charset="-120"/>
                <a:ea typeface="微軟正黑體" panose="020B0604030504040204" pitchFamily="34" charset="-120"/>
              </a:rPr>
              <a:t>避免陷入 </a:t>
            </a:r>
            <a:r>
              <a:rPr lang="en-US" altLang="zh-TW" sz="6000" dirty="0" smtClean="0">
                <a:latin typeface="微軟正黑體" panose="020B0604030504040204" pitchFamily="34" charset="-120"/>
                <a:ea typeface="微軟正黑體" panose="020B0604030504040204" pitchFamily="34" charset="-120"/>
              </a:rPr>
              <a:t>"</a:t>
            </a:r>
            <a:r>
              <a:rPr lang="zh-TW" altLang="en-US" sz="6000" dirty="0" smtClean="0">
                <a:latin typeface="微軟正黑體" panose="020B0604030504040204" pitchFamily="34" charset="-120"/>
                <a:ea typeface="微軟正黑體" panose="020B0604030504040204" pitchFamily="34" charset="-120"/>
              </a:rPr>
              <a:t>一窩蜂</a:t>
            </a:r>
            <a:r>
              <a:rPr lang="zh-TW" altLang="en-US" sz="6000" dirty="0">
                <a:latin typeface="微軟正黑體" panose="020B0604030504040204" pitchFamily="34" charset="-120"/>
                <a:ea typeface="微軟正黑體" panose="020B0604030504040204" pitchFamily="34" charset="-120"/>
              </a:rPr>
              <a:t>驅動</a:t>
            </a:r>
            <a:r>
              <a:rPr lang="zh-TW" altLang="en-US" sz="6000" dirty="0" smtClean="0">
                <a:latin typeface="微軟正黑體" panose="020B0604030504040204" pitchFamily="34" charset="-120"/>
                <a:ea typeface="微軟正黑體" panose="020B0604030504040204" pitchFamily="34" charset="-120"/>
              </a:rPr>
              <a:t>開發</a:t>
            </a:r>
            <a:r>
              <a:rPr lang="en-US" altLang="zh-TW" sz="6000" dirty="0" smtClean="0">
                <a:latin typeface="微軟正黑體" panose="020B0604030504040204" pitchFamily="34" charset="-120"/>
                <a:ea typeface="微軟正黑體" panose="020B0604030504040204" pitchFamily="34" charset="-120"/>
              </a:rPr>
              <a:t>"</a:t>
            </a:r>
            <a:r>
              <a:rPr lang="zh-TW" altLang="en-US" sz="6000" dirty="0" smtClean="0">
                <a:latin typeface="微軟正黑體" panose="020B0604030504040204" pitchFamily="34" charset="-120"/>
                <a:ea typeface="微軟正黑體" panose="020B0604030504040204" pitchFamily="34" charset="-120"/>
              </a:rPr>
              <a:t> </a:t>
            </a:r>
            <a:r>
              <a:rPr lang="en-US" altLang="zh-TW" sz="6000" dirty="0" smtClean="0">
                <a:latin typeface="微軟正黑體" panose="020B0604030504040204" pitchFamily="34" charset="-120"/>
                <a:ea typeface="微軟正黑體" panose="020B0604030504040204" pitchFamily="34" charset="-120"/>
              </a:rPr>
              <a: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t>新</a:t>
            </a:r>
            <a:r>
              <a:rPr lang="zh-TW" altLang="en-US" b="1" dirty="0" smtClean="0"/>
              <a:t>技術 </a:t>
            </a:r>
            <a:r>
              <a:rPr lang="en-US" altLang="zh-TW" b="1" dirty="0" smtClean="0">
                <a:solidFill>
                  <a:srgbClr val="FF0000"/>
                </a:solidFill>
              </a:rPr>
              <a:t>!=</a:t>
            </a:r>
            <a:r>
              <a:rPr lang="zh-TW" altLang="en-US" b="1" dirty="0" smtClean="0"/>
              <a:t> 新</a:t>
            </a:r>
            <a:r>
              <a:rPr lang="zh-TW" altLang="en-US" b="1" dirty="0"/>
              <a:t>希望</a:t>
            </a:r>
          </a:p>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3099669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61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r>
              <a:rPr lang="zh-TW" altLang="en-US" b="1" dirty="0" smtClean="0"/>
              <a:t>：</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smtClean="0"/>
              <a:t>問題</a:t>
            </a:r>
            <a:r>
              <a:rPr lang="zh-TW" altLang="en-US" dirty="0"/>
              <a:t>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2187026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1726692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r>
              <a:rPr lang="zh-TW" altLang="en-US" b="1" dirty="0" smtClean="0"/>
              <a:t>？</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1581416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a:t>
            </a:r>
            <a:r>
              <a:rPr lang="zh-TW" altLang="en-US" b="1" dirty="0" smtClean="0"/>
              <a:t>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2596758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pPr algn="r"/>
            <a:r>
              <a:rPr lang="zh-TW" altLang="en-US" dirty="0" smtClean="0">
                <a:latin typeface="微軟正黑體" panose="020B0604030504040204" pitchFamily="34" charset="-120"/>
                <a:ea typeface="微軟正黑體" panose="020B0604030504040204" pitchFamily="34" charset="-120"/>
              </a:rPr>
              <a:t>回到微服務化</a:t>
            </a:r>
            <a:r>
              <a:rPr lang="en-US" altLang="zh-TW" dirty="0" smtClean="0">
                <a:latin typeface="微軟正黑體" panose="020B0604030504040204" pitchFamily="34" charset="-120"/>
                <a:ea typeface="微軟正黑體" panose="020B0604030504040204" pitchFamily="34" charset="-120"/>
              </a:rPr>
              <a:t>:</a:t>
            </a:r>
            <a:br>
              <a:rPr lang="en-US" altLang="zh-TW" dirty="0" smtClean="0">
                <a:latin typeface="微軟正黑體" panose="020B0604030504040204" pitchFamily="34" charset="-120"/>
                <a:ea typeface="微軟正黑體" panose="020B0604030504040204" pitchFamily="34" charset="-120"/>
              </a:rPr>
            </a:br>
            <a:r>
              <a:rPr lang="zh-TW" altLang="en-US" dirty="0" smtClean="0">
                <a:latin typeface="微軟正黑體" panose="020B0604030504040204" pitchFamily="34" charset="-120"/>
                <a:ea typeface="微軟正黑體" panose="020B0604030504040204" pitchFamily="34" charset="-120"/>
              </a:rPr>
              <a:t>最後我們做了什麼</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273759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solidFill>
                  <a:schemeClr val="tx1"/>
                </a:solidFill>
              </a:rPr>
              <a:t>原本的架構 </a:t>
            </a:r>
            <a:r>
              <a:rPr lang="en-US" altLang="zh-TW" dirty="0" smtClean="0">
                <a:solidFill>
                  <a:schemeClr val="tx1"/>
                </a:solidFill>
              </a:rPr>
              <a:t>(Before 2014)</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11161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10205554" y="4203573"/>
            <a:ext cx="1563447"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20440" y="4203573"/>
            <a:ext cx="2129293"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zh-TW" altLang="en-US" dirty="0">
                <a:solidFill>
                  <a:schemeClr val="tx1"/>
                </a:solidFill>
                <a:latin typeface="微軟正黑體" panose="020B0604030504040204" pitchFamily="34" charset="-120"/>
                <a:ea typeface="微軟正黑體" panose="020B0604030504040204" pitchFamily="34" charset="-120"/>
              </a:rPr>
              <a:t>微</a:t>
            </a:r>
            <a:r>
              <a:rPr lang="zh-TW" altLang="en-US" dirty="0" smtClean="0">
                <a:solidFill>
                  <a:schemeClr val="tx1"/>
                </a:solidFill>
                <a:latin typeface="微軟正黑體" panose="020B0604030504040204" pitchFamily="34" charset="-120"/>
                <a:ea typeface="微軟正黑體" panose="020B0604030504040204" pitchFamily="34" charset="-120"/>
              </a:rPr>
              <a:t>服務版</a:t>
            </a:r>
            <a:r>
              <a:rPr lang="zh-TW" altLang="en-US" dirty="0">
                <a:solidFill>
                  <a:schemeClr val="tx1"/>
                </a:solidFill>
                <a:latin typeface="微軟正黑體" panose="020B0604030504040204" pitchFamily="34" charset="-120"/>
                <a:ea typeface="微軟正黑體" panose="020B0604030504040204" pitchFamily="34" charset="-120"/>
              </a:rPr>
              <a:t>本</a:t>
            </a:r>
            <a:r>
              <a:rPr lang="zh-TW" altLang="en-US" dirty="0" smtClean="0">
                <a:solidFill>
                  <a:schemeClr val="tx1"/>
                </a:solidFill>
                <a:latin typeface="微軟正黑體" panose="020B0604030504040204" pitchFamily="34" charset="-120"/>
                <a:ea typeface="微軟正黑體" panose="020B0604030504040204" pitchFamily="34" charset="-120"/>
              </a:rPr>
              <a:t>的架構 </a:t>
            </a:r>
            <a:r>
              <a:rPr lang="en-US" altLang="zh-TW" dirty="0" smtClean="0">
                <a:solidFill>
                  <a:schemeClr val="tx1"/>
                </a:solidFill>
                <a:latin typeface="微軟正黑體" panose="020B0604030504040204" pitchFamily="34" charset="-120"/>
                <a:ea typeface="微軟正黑體" panose="020B0604030504040204" pitchFamily="34" charset="-120"/>
              </a:rPr>
              <a:t>(2016)</a:t>
            </a:r>
            <a:br>
              <a:rPr lang="en-US" altLang="zh-TW" dirty="0" smtClean="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6513411" y="5545516"/>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711" y="4332765"/>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690772" y="3401518"/>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0706" y="3394928"/>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latin typeface="微軟正黑體" panose="020B0604030504040204" pitchFamily="34" charset="-120"/>
                <a:ea typeface="微軟正黑體" panose="020B0604030504040204" pitchFamily="34" charset="-120"/>
              </a:rPr>
              <a:t>能採用</a:t>
            </a:r>
            <a:r>
              <a:rPr lang="zh-TW" altLang="en-US" sz="2000" dirty="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現有</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smtClean="0">
                <a:latin typeface="微軟正黑體" panose="020B0604030504040204" pitchFamily="34" charset="-120"/>
                <a:ea typeface="微軟正黑體" panose="020B0604030504040204" pitchFamily="34" charset="-120"/>
              </a:rPr>
              <a:t>第二階段</a:t>
            </a:r>
            <a:r>
              <a:rPr lang="en-US" altLang="zh-TW" sz="2000" b="1" dirty="0" smtClean="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smtClean="0">
                <a:latin typeface="微軟正黑體" panose="020B0604030504040204" pitchFamily="34" charset="-120"/>
                <a:ea typeface="微軟正黑體" panose="020B0604030504040204" pitchFamily="34" charset="-120"/>
              </a:rPr>
              <a:t>優先</a:t>
            </a:r>
            <a:r>
              <a:rPr lang="zh-TW" altLang="en-US" sz="2000" dirty="0">
                <a:latin typeface="微軟正黑體" panose="020B0604030504040204" pitchFamily="34" charset="-120"/>
                <a:ea typeface="微軟正黑體" panose="020B0604030504040204" pitchFamily="34" charset="-120"/>
              </a:rPr>
              <a:t> </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改寫</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 最需要被切割，或是切割後</a:t>
            </a:r>
            <a:endParaRPr lang="en-US" altLang="zh-TW" sz="2000" dirty="0" smtClean="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smtClean="0">
                <a:ln>
                  <a:noFill/>
                </a:ln>
                <a:effectLst/>
                <a:uLnTx/>
                <a:uFillTx/>
                <a:latin typeface="微軟正黑體" panose="020B0604030504040204" pitchFamily="34" charset="-120"/>
                <a:ea typeface="微軟正黑體" panose="020B0604030504040204" pitchFamily="34" charset="-120"/>
              </a:rPr>
              <a:t>評估合適的基礎建設，做好導入的準備。</a:t>
            </a:r>
            <a:endPar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888119"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350351"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172459" y="3054677"/>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4364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latin typeface="微軟正黑體" panose="020B0604030504040204" pitchFamily="34" charset="-120"/>
                <a:ea typeface="微軟正黑體" panose="020B0604030504040204" pitchFamily="34" charset="-120"/>
              </a:rPr>
              <a:t>微服務是什麼</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27130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基礎建設</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zh-TW" altLang="en-US" dirty="0" smtClean="0">
                <a:latin typeface="微軟正黑體" panose="020B0604030504040204" pitchFamily="34" charset="-120"/>
                <a:ea typeface="微軟正黑體" panose="020B0604030504040204" pitchFamily="34" charset="-120"/>
              </a:rPr>
              <a:t>實作的挑戰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需要準備那些基礎建設</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9175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smtClean="0"/>
              <a:t>導讀</a:t>
            </a:r>
            <a:r>
              <a:rPr lang="en-US" altLang="zh-TW" dirty="0" smtClean="0"/>
              <a:t>: </a:t>
            </a:r>
            <a:r>
              <a:rPr lang="en-US" altLang="zh-TW" dirty="0"/>
              <a:t>Introduction to </a:t>
            </a:r>
            <a:r>
              <a:rPr lang="en-US" altLang="zh-TW" dirty="0" err="1" smtClean="0"/>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319505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r>
              <a:rPr lang="en-US" altLang="zh-TW" dirty="0" smtClean="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899983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993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a:t>
            </a:r>
            <a:r>
              <a:rPr lang="en-US" altLang="zh-TW" dirty="0" smtClean="0"/>
              <a:t>Drawbacks</a:t>
            </a:r>
            <a:endParaRPr lang="zh-TW" altLang="en-US" dirty="0"/>
          </a:p>
        </p:txBody>
      </p:sp>
      <p:sp>
        <p:nvSpPr>
          <p:cNvPr id="3" name="內容版面配置區 2"/>
          <p:cNvSpPr>
            <a:spLocks noGrp="1"/>
          </p:cNvSpPr>
          <p:nvPr>
            <p:ph idx="1"/>
          </p:nvPr>
        </p:nvSpPr>
        <p:spPr/>
        <p:txBody>
          <a:bodyPr>
            <a:normAutofit fontScale="55000" lnSpcReduction="2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r>
              <a:rPr lang="en-US" altLang="zh-TW" dirty="0" smtClean="0"/>
              <a:t>.</a:t>
            </a:r>
            <a:endParaRPr lang="en-US" altLang="zh-TW" dirty="0"/>
          </a:p>
        </p:txBody>
      </p:sp>
    </p:spTree>
    <p:extLst>
      <p:ext uri="{BB962C8B-B14F-4D97-AF65-F5344CB8AC3E}">
        <p14:creationId xmlns:p14="http://schemas.microsoft.com/office/powerpoint/2010/main" val="2084142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a:t>
            </a:r>
            <a:r>
              <a:rPr lang="en-US" altLang="zh-TW" dirty="0" smtClean="0"/>
              <a:t>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smtClean="0"/>
          </a:p>
          <a:p>
            <a:pPr marL="457200" indent="-457200">
              <a:buFont typeface="+mj-lt"/>
              <a:buAutoNum type="arabicPeriod"/>
            </a:pPr>
            <a:r>
              <a:rPr lang="en-US" altLang="zh-TW" sz="2800" dirty="0" smtClean="0"/>
              <a:t>Performance </a:t>
            </a:r>
            <a:r>
              <a:rPr lang="en-US" altLang="zh-TW" sz="2800" dirty="0"/>
              <a:t>and </a:t>
            </a:r>
            <a:r>
              <a:rPr lang="en-US" altLang="zh-TW" sz="2800" dirty="0" smtClean="0"/>
              <a:t>Scalability</a:t>
            </a:r>
          </a:p>
          <a:p>
            <a:pPr marL="457200" indent="-457200">
              <a:buFont typeface="+mj-lt"/>
              <a:buAutoNum type="arabicPeriod"/>
            </a:pPr>
            <a:r>
              <a:rPr lang="en-US" altLang="zh-TW" sz="2800" dirty="0" smtClean="0"/>
              <a:t>Using </a:t>
            </a:r>
            <a:r>
              <a:rPr lang="en-US" altLang="zh-TW" sz="2800" dirty="0"/>
              <a:t>a Reactive Programming </a:t>
            </a:r>
            <a:r>
              <a:rPr lang="en-US" altLang="zh-TW" sz="2800" dirty="0" smtClean="0"/>
              <a:t>Model</a:t>
            </a:r>
          </a:p>
          <a:p>
            <a:pPr marL="749808" lvl="1" indent="-457200">
              <a:buFont typeface="+mj-lt"/>
              <a:buAutoNum type="arabicPeriod"/>
            </a:pPr>
            <a:r>
              <a:rPr lang="en-US" altLang="zh-TW" sz="2600" dirty="0" smtClean="0"/>
              <a:t>Routing</a:t>
            </a:r>
          </a:p>
          <a:p>
            <a:pPr marL="749808" lvl="1" indent="-457200">
              <a:buFont typeface="+mj-lt"/>
              <a:buAutoNum type="arabicPeriod"/>
            </a:pPr>
            <a:r>
              <a:rPr lang="en-US" altLang="zh-TW" sz="2600" dirty="0" smtClean="0"/>
              <a:t>Aggregating</a:t>
            </a:r>
          </a:p>
          <a:p>
            <a:pPr marL="749808" lvl="1" indent="-457200">
              <a:buFont typeface="+mj-lt"/>
              <a:buAutoNum type="arabicPeriod"/>
            </a:pPr>
            <a:r>
              <a:rPr lang="en-US" altLang="zh-TW" sz="2600" dirty="0" smtClean="0"/>
              <a:t>Validate request by calling authentication service</a:t>
            </a:r>
          </a:p>
          <a:p>
            <a:pPr marL="457200" indent="-457200">
              <a:buFont typeface="+mj-lt"/>
              <a:buAutoNum type="arabicPeriod"/>
            </a:pPr>
            <a:r>
              <a:rPr lang="en-US" altLang="zh-TW" sz="2800" dirty="0" smtClean="0"/>
              <a:t>Service Discovery</a:t>
            </a:r>
          </a:p>
          <a:p>
            <a:pPr marL="457200" indent="-457200">
              <a:buFont typeface="+mj-lt"/>
              <a:buAutoNum type="arabicPeriod"/>
            </a:pPr>
            <a:r>
              <a:rPr lang="en-US" altLang="zh-TW" sz="2800" dirty="0" smtClean="0"/>
              <a:t>Handling Partial Failures</a:t>
            </a:r>
            <a:endParaRPr lang="en-US" altLang="zh-TW" sz="2800" dirty="0"/>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516655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1415078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smtClean="0"/>
              <a:t>The Client-Side Discovery Pattern</a:t>
            </a:r>
            <a:endParaRPr lang="zh-TW" altLang="en-US" dirty="0"/>
          </a:p>
        </p:txBody>
      </p:sp>
    </p:spTree>
    <p:extLst>
      <p:ext uri="{BB962C8B-B14F-4D97-AF65-F5344CB8AC3E}">
        <p14:creationId xmlns:p14="http://schemas.microsoft.com/office/powerpoint/2010/main" val="33454876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smtClean="0"/>
              <a:t>The Server-Side Discovery Pattern</a:t>
            </a:r>
            <a:endParaRPr lang="zh-TW" altLang="en-US" dirty="0"/>
          </a:p>
        </p:txBody>
      </p:sp>
    </p:spTree>
    <p:extLst>
      <p:ext uri="{BB962C8B-B14F-4D97-AF65-F5344CB8AC3E}">
        <p14:creationId xmlns:p14="http://schemas.microsoft.com/office/powerpoint/2010/main" val="2038470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smtClean="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smtClean="0"/>
              <a:t>The Self-Registration Pattern</a:t>
            </a:r>
            <a:endParaRPr lang="zh-TW" altLang="en-US" dirty="0"/>
          </a:p>
        </p:txBody>
      </p:sp>
    </p:spTree>
    <p:extLst>
      <p:ext uri="{BB962C8B-B14F-4D97-AF65-F5344CB8AC3E}">
        <p14:creationId xmlns:p14="http://schemas.microsoft.com/office/powerpoint/2010/main" val="4144596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微服務的定義</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dirty="0"/>
              <a:t>一群協同運作的小型自主服務 </a:t>
            </a:r>
            <a:r>
              <a:rPr lang="en-US" altLang="zh-TW" dirty="0" smtClean="0"/>
              <a:t/>
            </a:r>
            <a:br>
              <a:rPr lang="en-US" altLang="zh-TW" dirty="0" smtClean="0"/>
            </a:br>
            <a:r>
              <a:rPr lang="en-US" altLang="zh-TW" dirty="0" smtClean="0"/>
              <a:t>(</a:t>
            </a:r>
            <a:r>
              <a:rPr lang="en-US" altLang="zh-TW" dirty="0"/>
              <a:t>autonomous service</a:t>
            </a:r>
            <a:r>
              <a:rPr lang="en-US" altLang="zh-TW" dirty="0" smtClean="0"/>
              <a:t>)</a:t>
            </a:r>
          </a:p>
          <a:p>
            <a:pPr>
              <a:buFont typeface="Wingdings" panose="05000000000000000000" pitchFamily="2" charset="2"/>
              <a:buChar char="l"/>
            </a:pPr>
            <a:r>
              <a:rPr lang="zh-TW" altLang="en-US" dirty="0" smtClean="0"/>
              <a:t> 小巧，專注、 </a:t>
            </a:r>
            <a:r>
              <a:rPr lang="zh-TW" altLang="en-US" dirty="0"/>
              <a:t>自主</a:t>
            </a:r>
            <a:r>
              <a:rPr lang="zh-TW" altLang="en-US" dirty="0" smtClean="0"/>
              <a:t>性</a:t>
            </a:r>
            <a:endParaRPr lang="en-US" altLang="zh-TW" dirty="0" smtClean="0"/>
          </a:p>
          <a:p>
            <a:pPr>
              <a:buFont typeface="Wingdings" panose="05000000000000000000" pitchFamily="2" charset="2"/>
              <a:buChar char="l"/>
            </a:pPr>
            <a:r>
              <a:rPr lang="zh-TW" altLang="en-US" dirty="0" smtClean="0"/>
              <a:t> 組合性、最佳可替換性</a:t>
            </a:r>
            <a:endParaRPr lang="en-US" altLang="zh-TW" dirty="0" smtClean="0"/>
          </a:p>
          <a:p>
            <a:pPr>
              <a:buFont typeface="Wingdings" panose="05000000000000000000" pitchFamily="2" charset="2"/>
              <a:buChar char="l"/>
            </a:pPr>
            <a:r>
              <a:rPr lang="zh-TW" altLang="en-US" dirty="0" smtClean="0"/>
              <a:t> 技術異質性</a:t>
            </a:r>
            <a:endParaRPr lang="en-US" altLang="zh-TW" dirty="0" smtClean="0"/>
          </a:p>
          <a:p>
            <a:pPr>
              <a:buFont typeface="Wingdings" panose="05000000000000000000" pitchFamily="2" charset="2"/>
              <a:buChar char="l"/>
            </a:pPr>
            <a:r>
              <a:rPr lang="zh-TW" altLang="en-US" dirty="0" smtClean="0"/>
              <a:t> 組織調教</a:t>
            </a:r>
            <a:r>
              <a:rPr lang="zh-TW" altLang="en-US" dirty="0"/>
              <a:t>、彈性</a:t>
            </a:r>
            <a:endParaRPr lang="en-US" altLang="zh-TW" dirty="0"/>
          </a:p>
          <a:p>
            <a:pPr>
              <a:buFont typeface="Wingdings" panose="05000000000000000000" pitchFamily="2" charset="2"/>
              <a:buChar char="l"/>
            </a:pPr>
            <a:r>
              <a:rPr lang="zh-TW" altLang="en-US" dirty="0" smtClean="0"/>
              <a:t> 容易佈署、擴展</a:t>
            </a:r>
            <a:endParaRPr lang="en-US" altLang="zh-TW" dirty="0" smtClean="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278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969583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3676055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endParaRPr lang="en-US" altLang="zh-TW" dirty="0" smtClean="0"/>
          </a:p>
          <a:p>
            <a:r>
              <a:rPr lang="en-US" altLang="zh-TW" dirty="0" smtClean="0"/>
              <a:t>and </a:t>
            </a:r>
            <a:r>
              <a:rPr lang="en-US" altLang="zh-TW" dirty="0"/>
              <a:t>publishes a Credit Reserved event.</a:t>
            </a:r>
            <a:endParaRPr lang="zh-TW" altLang="en-US" dirty="0"/>
          </a:p>
        </p:txBody>
      </p:sp>
    </p:spTree>
    <p:extLst>
      <p:ext uri="{BB962C8B-B14F-4D97-AF65-F5344CB8AC3E}">
        <p14:creationId xmlns:p14="http://schemas.microsoft.com/office/powerpoint/2010/main" val="17954839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3974978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a:t>
            </a:r>
            <a:r>
              <a:rPr lang="zh-TW" altLang="en-US" dirty="0" smtClean="0"/>
              <a:t> 其他的應</a:t>
            </a:r>
            <a:r>
              <a:rPr lang="zh-TW" altLang="en-US" dirty="0"/>
              <a:t>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複雜的資料管理 </a:t>
            </a:r>
            <a:r>
              <a:rPr lang="en-US" altLang="zh-TW" sz="2800" dirty="0" smtClean="0"/>
              <a:t>(transaction, </a:t>
            </a:r>
            <a:r>
              <a:rPr lang="zh-TW" altLang="en-US" sz="2800" dirty="0" smtClean="0"/>
              <a:t>連動的資料異動</a:t>
            </a:r>
            <a:r>
              <a:rPr lang="en-US" altLang="zh-TW" sz="2800" dirty="0" smtClean="0"/>
              <a:t>)</a:t>
            </a:r>
          </a:p>
          <a:p>
            <a:pPr marL="514350" indent="-514350">
              <a:buFont typeface="+mj-lt"/>
              <a:buAutoNum type="arabicPeriod"/>
            </a:pPr>
            <a:r>
              <a:rPr lang="zh-TW" altLang="en-US" sz="2800" dirty="0" smtClean="0"/>
              <a:t>處理非同步的呼叫 </a:t>
            </a:r>
            <a:r>
              <a:rPr lang="en-US" altLang="zh-TW" sz="2800" dirty="0" smtClean="0"/>
              <a:t>(</a:t>
            </a:r>
            <a:r>
              <a:rPr lang="en-US" altLang="zh-TW" sz="2800" dirty="0" err="1" smtClean="0"/>
              <a:t>async</a:t>
            </a:r>
            <a:r>
              <a:rPr lang="en-US" altLang="zh-TW" sz="2800" dirty="0"/>
              <a:t>-</a:t>
            </a:r>
            <a:r>
              <a:rPr lang="en-US" altLang="zh-TW" sz="2800" dirty="0" smtClean="0"/>
              <a:t>callback)</a:t>
            </a:r>
          </a:p>
          <a:p>
            <a:pPr marL="514350" indent="-514350">
              <a:buFont typeface="+mj-lt"/>
              <a:buAutoNum type="arabicPeriod"/>
            </a:pPr>
            <a:r>
              <a:rPr lang="zh-TW" altLang="en-US" sz="2800" dirty="0" smtClean="0"/>
              <a:t>集中處理交易的紀錄</a:t>
            </a:r>
            <a:endParaRPr lang="en-US" altLang="zh-TW" sz="2800" dirty="0" smtClean="0"/>
          </a:p>
          <a:p>
            <a:pPr marL="514350" indent="-514350">
              <a:buFont typeface="+mj-lt"/>
              <a:buAutoNum type="arabicPeriod"/>
            </a:pPr>
            <a:r>
              <a:rPr lang="zh-TW" altLang="en-US" sz="2800" dirty="0" smtClean="0"/>
              <a:t>其他適用 </a:t>
            </a:r>
            <a:r>
              <a:rPr lang="en-US" altLang="zh-TW" sz="2800" dirty="0" smtClean="0"/>
              <a:t>publish</a:t>
            </a:r>
            <a:r>
              <a:rPr lang="zh-TW" altLang="en-US" sz="2800" dirty="0" smtClean="0"/>
              <a:t> </a:t>
            </a:r>
            <a:r>
              <a:rPr lang="en-US" altLang="zh-TW" sz="2800" dirty="0" smtClean="0"/>
              <a:t>–</a:t>
            </a:r>
            <a:r>
              <a:rPr lang="zh-TW" altLang="en-US" sz="2800" dirty="0" smtClean="0"/>
              <a:t> </a:t>
            </a:r>
            <a:r>
              <a:rPr lang="en-US" altLang="zh-TW" sz="2800" dirty="0" smtClean="0"/>
              <a:t>subscribe </a:t>
            </a:r>
            <a:r>
              <a:rPr lang="zh-TW" altLang="en-US" sz="2800" dirty="0" smtClean="0"/>
              <a:t>的應用</a:t>
            </a:r>
            <a:endParaRPr lang="zh-TW" altLang="en-US" sz="2800" dirty="0"/>
          </a:p>
        </p:txBody>
      </p:sp>
    </p:spTree>
    <p:extLst>
      <p:ext uri="{BB962C8B-B14F-4D97-AF65-F5344CB8AC3E}">
        <p14:creationId xmlns:p14="http://schemas.microsoft.com/office/powerpoint/2010/main" val="34850734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 </a:t>
            </a:r>
            <a:r>
              <a:rPr lang="en-US" altLang="zh-TW" dirty="0"/>
              <a:t>Refactoring a </a:t>
            </a:r>
            <a:r>
              <a:rPr lang="en-US" altLang="zh-TW" dirty="0" smtClean="0"/>
              <a:t>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1688835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5264718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34965861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1770716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78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小巧、專注；</a:t>
            </a:r>
            <a:r>
              <a:rPr lang="en-US" altLang="zh-TW" dirty="0" smtClean="0"/>
              <a:t/>
            </a:r>
            <a:br>
              <a:rPr lang="en-US" altLang="zh-TW" dirty="0" smtClean="0"/>
            </a:br>
            <a:r>
              <a:rPr lang="zh-TW" altLang="en-US" dirty="0" smtClean="0"/>
              <a:t>自主性</a:t>
            </a:r>
            <a:r>
              <a:rPr lang="zh-TW" altLang="en-US" dirty="0"/>
              <a:t>；</a:t>
            </a:r>
          </a:p>
        </p:txBody>
      </p:sp>
      <p:sp>
        <p:nvSpPr>
          <p:cNvPr id="5" name="內容版面配置區 4"/>
          <p:cNvSpPr>
            <a:spLocks noGrp="1"/>
          </p:cNvSpPr>
          <p:nvPr>
            <p:ph idx="1"/>
          </p:nvPr>
        </p:nvSpPr>
        <p:spPr/>
        <p:txBody>
          <a:bodyPr/>
          <a:lstStyle/>
          <a:p>
            <a:r>
              <a:rPr lang="zh-TW" altLang="en-US" b="1" dirty="0" smtClean="0"/>
              <a:t>高內聚 低耦合 </a:t>
            </a:r>
            <a:r>
              <a:rPr lang="en-US" altLang="zh-TW" b="1" dirty="0" smtClean="0"/>
              <a:t>–</a:t>
            </a:r>
            <a:r>
              <a:rPr lang="zh-TW" altLang="en-US" b="1" dirty="0" smtClean="0"/>
              <a:t> 單一責任原則</a:t>
            </a:r>
            <a:r>
              <a:rPr lang="en-US" altLang="zh-TW" b="1" dirty="0" smtClean="0"/>
              <a:t>:</a:t>
            </a:r>
            <a:endParaRPr lang="en-US" altLang="zh-TW" b="1" dirty="0"/>
          </a:p>
          <a:p>
            <a:r>
              <a:rPr lang="en-US" altLang="zh-TW" dirty="0" smtClean="0"/>
              <a:t>"</a:t>
            </a:r>
            <a:r>
              <a:rPr lang="zh-TW" altLang="en-US" dirty="0" smtClean="0"/>
              <a:t>將那些因為相同理由而改變的東西集合起來，將那些因為不同理由而改變的東西分離開來</a:t>
            </a:r>
            <a:r>
              <a:rPr lang="en-US" altLang="zh-TW" dirty="0" smtClean="0"/>
              <a:t>"</a:t>
            </a:r>
          </a:p>
          <a:p>
            <a:endParaRPr lang="en-US" altLang="zh-TW" dirty="0"/>
          </a:p>
          <a:p>
            <a:r>
              <a:rPr lang="zh-TW" altLang="en-US" b="1" dirty="0" smtClean="0"/>
              <a:t>多小才夠小</a:t>
            </a:r>
            <a:r>
              <a:rPr lang="en-US" altLang="zh-TW" b="1" dirty="0" smtClean="0"/>
              <a:t>?</a:t>
            </a:r>
          </a:p>
          <a:p>
            <a:r>
              <a:rPr lang="en-US" altLang="zh-TW" dirty="0" smtClean="0"/>
              <a:t>"</a:t>
            </a:r>
            <a:r>
              <a:rPr lang="zh-TW" altLang="en-US" dirty="0" smtClean="0"/>
              <a:t>服務越小，微服務架構的優點就會被放大，然而過多的活動元件也會讓複雜度變高</a:t>
            </a:r>
            <a:r>
              <a:rPr lang="en-US" altLang="zh-TW" dirty="0" smtClean="0"/>
              <a:t>"</a:t>
            </a:r>
          </a:p>
          <a:p>
            <a:endParaRPr lang="en-US" altLang="zh-TW" dirty="0"/>
          </a:p>
          <a:p>
            <a:r>
              <a:rPr lang="zh-TW" altLang="en-US" b="1" dirty="0" smtClean="0"/>
              <a:t>如果沒能解耦合，一切都是徒然</a:t>
            </a:r>
            <a:r>
              <a:rPr lang="en-US" altLang="zh-TW" b="1" dirty="0" smtClean="0"/>
              <a:t>:</a:t>
            </a:r>
          </a:p>
          <a:p>
            <a:r>
              <a:rPr lang="en-US" altLang="zh-TW" dirty="0" smtClean="0"/>
              <a:t>"</a:t>
            </a:r>
            <a:r>
              <a:rPr lang="zh-TW" altLang="en-US" dirty="0" smtClean="0"/>
              <a:t>你能夠獨立的對服務進行變更，並且獨立的部署他，而不需要改變其他事情嗎</a:t>
            </a:r>
            <a:r>
              <a:rPr lang="en-US" altLang="zh-TW" dirty="0" smtClean="0"/>
              <a:t>?"</a:t>
            </a:r>
          </a:p>
          <a:p>
            <a:r>
              <a:rPr lang="en-US" altLang="zh-TW" dirty="0" smtClean="0">
                <a:sym typeface="Wingdings" panose="05000000000000000000" pitchFamily="2" charset="2"/>
              </a:rPr>
              <a:t></a:t>
            </a:r>
            <a:r>
              <a:rPr lang="zh-TW" altLang="en-US" dirty="0" smtClean="0">
                <a:sym typeface="Wingdings" panose="05000000000000000000" pitchFamily="2" charset="2"/>
              </a:rPr>
              <a:t> 你必須正確的塑模你的服務，並且將 </a:t>
            </a:r>
            <a:r>
              <a:rPr lang="en-US" altLang="zh-TW" dirty="0" smtClean="0">
                <a:sym typeface="Wingdings" panose="05000000000000000000" pitchFamily="2" charset="2"/>
              </a:rPr>
              <a:t>API</a:t>
            </a:r>
            <a:r>
              <a:rPr lang="zh-TW" altLang="en-US" dirty="0" smtClean="0">
                <a:sym typeface="Wingdings" panose="05000000000000000000" pitchFamily="2" charset="2"/>
              </a:rPr>
              <a:t> 用對。</a:t>
            </a:r>
            <a:endParaRPr lang="en-US" altLang="zh-TW" dirty="0"/>
          </a:p>
        </p:txBody>
      </p:sp>
      <p:sp>
        <p:nvSpPr>
          <p:cNvPr id="6" name="文字版面配置區 5"/>
          <p:cNvSpPr>
            <a:spLocks noGrp="1"/>
          </p:cNvSpPr>
          <p:nvPr>
            <p:ph type="body" sz="half" idx="2"/>
          </p:nvPr>
        </p:nvSpPr>
        <p:spPr/>
        <p:txBody>
          <a:bodyPr/>
          <a:lstStyle/>
          <a:p>
            <a:endParaRPr lang="zh-TW" altLang="en-US"/>
          </a:p>
        </p:txBody>
      </p:sp>
    </p:spTree>
    <p:extLst>
      <p:ext uri="{BB962C8B-B14F-4D97-AF65-F5344CB8AC3E}">
        <p14:creationId xmlns:p14="http://schemas.microsoft.com/office/powerpoint/2010/main" val="21098668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了解建構微服務必要的基礎建設，挑選合適的產品。</a:t>
            </a:r>
            <a:endParaRPr lang="en-US" altLang="zh-TW" sz="3200" dirty="0" smtClean="0"/>
          </a:p>
          <a:p>
            <a:pPr marL="806958" lvl="1" indent="-514350">
              <a:buFont typeface="Wingdings" panose="05000000000000000000" pitchFamily="2" charset="2"/>
              <a:buChar char="n"/>
            </a:pPr>
            <a:r>
              <a:rPr lang="en-US" altLang="zh-TW" sz="3000" dirty="0" smtClean="0"/>
              <a:t>Message Broker</a:t>
            </a:r>
          </a:p>
          <a:p>
            <a:pPr marL="806958" lvl="1" indent="-514350">
              <a:buFont typeface="Wingdings" panose="05000000000000000000" pitchFamily="2" charset="2"/>
              <a:buChar char="n"/>
            </a:pPr>
            <a:r>
              <a:rPr lang="en-US" altLang="zh-TW" sz="3000" dirty="0" smtClean="0"/>
              <a:t>API Gateway</a:t>
            </a:r>
          </a:p>
          <a:p>
            <a:pPr marL="806958" lvl="1" indent="-514350">
              <a:buFont typeface="Wingdings" panose="05000000000000000000" pitchFamily="2" charset="2"/>
              <a:buChar char="n"/>
            </a:pPr>
            <a:r>
              <a:rPr lang="en-US" altLang="zh-TW" sz="3000" dirty="0" smtClean="0"/>
              <a:t>Service Register</a:t>
            </a:r>
          </a:p>
          <a:p>
            <a:pPr marL="514350" indent="-514350">
              <a:buFont typeface="+mj-lt"/>
              <a:buAutoNum type="arabicPeriod"/>
            </a:pPr>
            <a:r>
              <a:rPr lang="zh-TW" altLang="en-US" sz="3200" dirty="0" smtClean="0"/>
              <a:t>評估是否自行開發</a:t>
            </a:r>
            <a:r>
              <a:rPr lang="zh-TW" altLang="en-US" sz="3200" dirty="0"/>
              <a:t> </a:t>
            </a:r>
            <a:r>
              <a:rPr lang="en-US" altLang="zh-TW" sz="3200" dirty="0" smtClean="0"/>
              <a:t>/</a:t>
            </a:r>
            <a:r>
              <a:rPr lang="zh-TW" altLang="en-US" sz="3200" dirty="0" smtClean="0"/>
              <a:t> 訂製基礎建設</a:t>
            </a:r>
            <a:r>
              <a:rPr lang="en-US" altLang="zh-TW" sz="3200" dirty="0" smtClean="0"/>
              <a:t>?</a:t>
            </a:r>
          </a:p>
          <a:p>
            <a:pPr marL="514350" indent="-514350">
              <a:buFont typeface="+mj-lt"/>
              <a:buAutoNum type="arabicPeriod"/>
            </a:pPr>
            <a:r>
              <a:rPr lang="zh-TW" altLang="en-US" sz="3200" dirty="0"/>
              <a:t>切</a:t>
            </a:r>
            <a:r>
              <a:rPr lang="zh-TW" altLang="en-US" sz="3200" dirty="0" smtClean="0"/>
              <a:t>勿過早最佳化。微服務的架構重要性高於最佳化</a:t>
            </a:r>
            <a:endParaRPr lang="en-US" altLang="zh-TW" sz="3200" dirty="0" smtClean="0"/>
          </a:p>
          <a:p>
            <a:pPr marL="514350" indent="-514350">
              <a:buFont typeface="+mj-lt"/>
              <a:buAutoNum type="arabicPeriod"/>
            </a:pPr>
            <a:r>
              <a:rPr lang="zh-TW" altLang="en-US" sz="3200" dirty="0" smtClean="0"/>
              <a:t>評估進行的步驟，開始重構既有的 </a:t>
            </a:r>
            <a:r>
              <a:rPr lang="en-US" altLang="zh-TW" sz="3200" dirty="0" smtClean="0"/>
              <a:t>Application</a:t>
            </a:r>
          </a:p>
          <a:p>
            <a:endParaRPr lang="zh-TW" altLang="en-US" sz="3200" dirty="0"/>
          </a:p>
        </p:txBody>
      </p:sp>
    </p:spTree>
    <p:extLst>
      <p:ext uri="{BB962C8B-B14F-4D97-AF65-F5344CB8AC3E}">
        <p14:creationId xmlns:p14="http://schemas.microsoft.com/office/powerpoint/2010/main" val="36529913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70395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1645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900016" y="758952"/>
            <a:ext cx="10452928" cy="3566160"/>
          </a:xfrm>
        </p:spPr>
        <p:txBody>
          <a:bodyPr/>
          <a:lstStyle/>
          <a:p>
            <a:pPr algn="r"/>
            <a:r>
              <a:rPr lang="en-US" altLang="zh-TW" dirty="0" smtClean="0">
                <a:latin typeface="微軟正黑體" panose="020B0604030504040204" pitchFamily="34" charset="-120"/>
                <a:ea typeface="微軟正黑體" panose="020B0604030504040204" pitchFamily="34" charset="-120"/>
              </a:rPr>
              <a:t>Docker,</a:t>
            </a:r>
            <a:br>
              <a:rPr lang="en-US" altLang="zh-TW" dirty="0" smtClean="0">
                <a:latin typeface="微軟正黑體" panose="020B0604030504040204" pitchFamily="34" charset="-120"/>
                <a:ea typeface="微軟正黑體" panose="020B0604030504040204" pitchFamily="34" charset="-120"/>
              </a:rPr>
            </a:br>
            <a:r>
              <a:rPr lang="zh-TW" altLang="en-US" dirty="0" smtClean="0">
                <a:latin typeface="微軟正黑體" panose="020B0604030504040204" pitchFamily="34" charset="-120"/>
                <a:ea typeface="微軟正黑體" panose="020B0604030504040204" pitchFamily="34" charset="-120"/>
              </a:rPr>
              <a:t>最佳的微服務佈署技術</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052685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你還在用舊工具解決新問題嗎</a:t>
            </a:r>
            <a:r>
              <a:rPr lang="en-US" altLang="zh-TW" dirty="0" smtClean="0"/>
              <a:t>?</a:t>
            </a:r>
            <a:br>
              <a:rPr lang="en-US" altLang="zh-TW" dirty="0" smtClean="0"/>
            </a:b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descr="「明朝的劍 清朝的官」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107" y="1158823"/>
            <a:ext cx="9362746" cy="514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387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251341" y="151654"/>
            <a:ext cx="9549504" cy="6631334"/>
          </a:xfrm>
          <a:prstGeom prst="rect">
            <a:avLst/>
          </a:prstGeom>
        </p:spPr>
      </p:pic>
      <p:sp>
        <p:nvSpPr>
          <p:cNvPr id="5" name="文字方塊 4"/>
          <p:cNvSpPr txBox="1"/>
          <p:nvPr/>
        </p:nvSpPr>
        <p:spPr>
          <a:xfrm>
            <a:off x="0" y="6075429"/>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99459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8381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52297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18078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797275" y="758952"/>
            <a:ext cx="10658410" cy="3566160"/>
          </a:xfrm>
        </p:spPr>
        <p:txBody>
          <a:bodyPr/>
          <a:lstStyle/>
          <a:p>
            <a:pPr algn="r"/>
            <a:r>
              <a:rPr lang="en-US" altLang="zh-TW" dirty="0" smtClean="0">
                <a:latin typeface="微軟正黑體" panose="020B0604030504040204" pitchFamily="34" charset="-120"/>
                <a:ea typeface="微軟正黑體" panose="020B0604030504040204" pitchFamily="34" charset="-120"/>
              </a:rPr>
              <a:t>Immutable Services,</a:t>
            </a:r>
            <a:br>
              <a:rPr lang="en-US" altLang="zh-TW" dirty="0" smtClean="0">
                <a:latin typeface="微軟正黑體" panose="020B0604030504040204" pitchFamily="34" charset="-120"/>
                <a:ea typeface="微軟正黑體" panose="020B0604030504040204" pitchFamily="34" charset="-120"/>
              </a:rPr>
            </a:br>
            <a:r>
              <a:rPr lang="zh-TW" altLang="en-US" dirty="0" smtClean="0">
                <a:latin typeface="微軟正黑體" panose="020B0604030504040204" pitchFamily="34" charset="-120"/>
                <a:ea typeface="微軟正黑體" panose="020B0604030504040204" pitchFamily="34" charset="-120"/>
              </a:rPr>
              <a:t>拋棄式的服務佈署方式</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65103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509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spTree>
    <p:extLst>
      <p:ext uri="{BB962C8B-B14F-4D97-AF65-F5344CB8AC3E}">
        <p14:creationId xmlns:p14="http://schemas.microsoft.com/office/powerpoint/2010/main" val="1044089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如果</a:t>
            </a:r>
            <a:r>
              <a:rPr lang="zh-TW" altLang="en-US" dirty="0"/>
              <a:t> </a:t>
            </a:r>
            <a:r>
              <a:rPr lang="en-US" altLang="zh-TW" dirty="0" smtClean="0"/>
              <a:t>OS</a:t>
            </a:r>
            <a:r>
              <a:rPr lang="zh-TW" altLang="en-US" dirty="0"/>
              <a:t> </a:t>
            </a:r>
            <a:r>
              <a:rPr lang="zh-TW" altLang="en-US" dirty="0" smtClean="0"/>
              <a:t>跟</a:t>
            </a:r>
            <a:r>
              <a:rPr lang="zh-TW" altLang="en-US" dirty="0"/>
              <a:t> </a:t>
            </a:r>
            <a:r>
              <a:rPr lang="en-US" altLang="zh-TW" dirty="0" smtClean="0"/>
              <a:t>APP</a:t>
            </a:r>
            <a:r>
              <a:rPr lang="zh-TW" altLang="en-US" dirty="0"/>
              <a:t> </a:t>
            </a:r>
            <a:r>
              <a:rPr lang="zh-TW" altLang="en-US" dirty="0" smtClean="0"/>
              <a:t>一樣，用過即丟</a:t>
            </a:r>
            <a:r>
              <a:rPr lang="en-US" altLang="zh-TW" dirty="0" smtClean="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以前</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一套</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要執行上百個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，將來</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上百套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如果一套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的話</a:t>
            </a:r>
            <a:r>
              <a:rPr lang="en-US" altLang="zh-TW" sz="3200" dirty="0" smtClean="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設定跟程式都不需要改變 </a:t>
            </a:r>
            <a:r>
              <a:rPr lang="en-US" altLang="zh-TW" sz="3200" dirty="0" smtClean="0">
                <a:latin typeface="微軟正黑體" panose="020B0604030504040204" pitchFamily="34" charset="-120"/>
                <a:ea typeface="微軟正黑體" panose="020B0604030504040204" pitchFamily="34" charset="-120"/>
              </a:rPr>
              <a:t>(</a:t>
            </a:r>
            <a:r>
              <a:rPr lang="zh-TW" altLang="en-US" sz="3200" b="1" dirty="0" smtClean="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不需要改變，就不需要管理工具</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不需要管理工具，就不需要遠端存取</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不需要遠端存取，就不需要過多的安全管控</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只有一個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執行，就不需要過多的安全機制</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smtClean="0">
                <a:latin typeface="微軟正黑體" panose="020B0604030504040204" pitchFamily="34" charset="-120"/>
                <a:ea typeface="微軟正黑體" panose="020B0604030504040204" pitchFamily="34" charset="-120"/>
              </a:rPr>
              <a:t>這樣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會跑得又快又好，管理變得很簡單，只要 </a:t>
            </a:r>
            <a:r>
              <a:rPr lang="en-US" altLang="zh-TW" sz="3200" dirty="0" smtClean="0">
                <a:latin typeface="微軟正黑體" panose="020B0604030504040204" pitchFamily="34" charset="-120"/>
                <a:ea typeface="微軟正黑體" panose="020B0604030504040204" pitchFamily="34" charset="-120"/>
              </a:rPr>
              <a:t>OP</a:t>
            </a:r>
            <a:r>
              <a:rPr lang="zh-TW" altLang="en-US" sz="3200" dirty="0" smtClean="0">
                <a:latin typeface="微軟正黑體" panose="020B0604030504040204" pitchFamily="34" charset="-120"/>
                <a:ea typeface="微軟正黑體" panose="020B0604030504040204" pitchFamily="34" charset="-120"/>
              </a:rPr>
              <a:t> 做好佈署管理</a:t>
            </a:r>
            <a:r>
              <a:rPr lang="en-US" altLang="zh-TW" sz="3200" dirty="0" smtClean="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208356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a:t>a</a:t>
            </a:r>
            <a:r>
              <a:rPr lang="en-US" altLang="zh-TW" dirty="0" smtClean="0"/>
              <a:t>s "Library</a:t>
            </a:r>
            <a:r>
              <a:rPr lang="en-US" altLang="zh-TW" dirty="0"/>
              <a:t>"</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a:t>
            </a:r>
          </a:p>
          <a:p>
            <a:pPr algn="ctr"/>
            <a:r>
              <a:rPr lang="en-US" altLang="zh-TW" dirty="0" smtClean="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659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a:t>
            </a:r>
            <a:r>
              <a:rPr lang="en-US" altLang="zh-TW" b="1" dirty="0" smtClean="0"/>
              <a:t>container</a:t>
            </a: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1" y="1054922"/>
            <a:ext cx="10058398" cy="50040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0718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工業化的規模經</a:t>
            </a:r>
            <a:r>
              <a:rPr lang="zh-TW" altLang="en-US" dirty="0"/>
              <a:t>濟</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0" y="2154749"/>
            <a:ext cx="5672448" cy="33931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3932" y="2042108"/>
            <a:ext cx="5241968" cy="3505828"/>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6" name="文字方塊 5"/>
          <p:cNvSpPr txBox="1"/>
          <p:nvPr/>
        </p:nvSpPr>
        <p:spPr>
          <a:xfrm>
            <a:off x="472614" y="5774076"/>
            <a:ext cx="5623142" cy="369332"/>
          </a:xfrm>
          <a:prstGeom prst="rect">
            <a:avLst/>
          </a:prstGeom>
          <a:noFill/>
        </p:spPr>
        <p:txBody>
          <a:bodyPr wrap="none" rtlCol="0">
            <a:spAutoFit/>
          </a:bodyPr>
          <a:lstStyle/>
          <a:p>
            <a:r>
              <a:rPr lang="zh-TW" altLang="en-US" dirty="0" smtClean="0"/>
              <a:t>搭配</a:t>
            </a:r>
            <a:r>
              <a:rPr lang="zh-TW" altLang="en-US" dirty="0"/>
              <a:t> </a:t>
            </a:r>
            <a:r>
              <a:rPr lang="en-US" altLang="zh-TW" dirty="0"/>
              <a:t>DevOps, CI / CD, </a:t>
            </a:r>
            <a:r>
              <a:rPr lang="zh-TW" altLang="en-US" dirty="0" smtClean="0"/>
              <a:t>實現標準化</a:t>
            </a:r>
            <a:r>
              <a:rPr lang="en-US" altLang="zh-TW" dirty="0" smtClean="0"/>
              <a:t>,</a:t>
            </a:r>
            <a:r>
              <a:rPr lang="zh-TW" altLang="en-US" dirty="0"/>
              <a:t> </a:t>
            </a:r>
            <a:r>
              <a:rPr lang="zh-TW" altLang="en-US" dirty="0" smtClean="0"/>
              <a:t>快速的軟體生產流</a:t>
            </a:r>
            <a:r>
              <a:rPr lang="zh-TW" altLang="en-US" dirty="0"/>
              <a:t>程</a:t>
            </a:r>
          </a:p>
        </p:txBody>
      </p:sp>
      <p:sp>
        <p:nvSpPr>
          <p:cNvPr id="8" name="文字方塊 7"/>
          <p:cNvSpPr txBox="1"/>
          <p:nvPr/>
        </p:nvSpPr>
        <p:spPr>
          <a:xfrm>
            <a:off x="6219092" y="5774076"/>
            <a:ext cx="5476371" cy="369332"/>
          </a:xfrm>
          <a:prstGeom prst="rect">
            <a:avLst/>
          </a:prstGeom>
          <a:noFill/>
        </p:spPr>
        <p:txBody>
          <a:bodyPr wrap="none" rtlCol="0">
            <a:spAutoFit/>
          </a:bodyPr>
          <a:lstStyle/>
          <a:p>
            <a:r>
              <a:rPr lang="zh-TW" altLang="en-US" dirty="0" smtClean="0"/>
              <a:t>搭配 </a:t>
            </a:r>
            <a:r>
              <a:rPr lang="en-US" altLang="zh-TW" dirty="0" smtClean="0"/>
              <a:t>CI / CD, </a:t>
            </a:r>
            <a:r>
              <a:rPr lang="zh-TW" altLang="en-US" dirty="0" smtClean="0"/>
              <a:t>與 </a:t>
            </a:r>
            <a:r>
              <a:rPr lang="en-US" altLang="zh-TW" dirty="0" smtClean="0"/>
              <a:t>Docker,</a:t>
            </a:r>
            <a:r>
              <a:rPr lang="zh-TW" altLang="en-US" dirty="0" smtClean="0"/>
              <a:t> 實現通用，標準化的快速佈署</a:t>
            </a:r>
            <a:endParaRPr lang="zh-TW" altLang="en-US" dirty="0"/>
          </a:p>
        </p:txBody>
      </p:sp>
    </p:spTree>
    <p:extLst>
      <p:ext uri="{BB962C8B-B14F-4D97-AF65-F5344CB8AC3E}">
        <p14:creationId xmlns:p14="http://schemas.microsoft.com/office/powerpoint/2010/main" val="9906617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667090"/>
            <a:ext cx="8684306" cy="6330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546141" y="4955166"/>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613488" y="4955166"/>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2521" y="4700703"/>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25841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25841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94154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94154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92864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92864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idx="4294967295"/>
          </p:nvPr>
        </p:nvSpPr>
        <p:spPr>
          <a:xfrm>
            <a:off x="657546" y="409069"/>
            <a:ext cx="10356850" cy="1457325"/>
          </a:xfrm>
        </p:spPr>
        <p:txBody>
          <a:bodyPr>
            <a:normAutofit fontScale="90000"/>
          </a:bodyPr>
          <a:lstStyle/>
          <a:p>
            <a:r>
              <a:rPr lang="zh-TW" altLang="en-US" dirty="0" smtClean="0">
                <a:solidFill>
                  <a:schemeClr val="tx1"/>
                </a:solidFill>
                <a:latin typeface="微軟正黑體" panose="020B0604030504040204" pitchFamily="34" charset="-120"/>
                <a:ea typeface="微軟正黑體" panose="020B0604030504040204" pitchFamily="34" charset="-120"/>
              </a:rPr>
              <a:t>同時服務多組客戶的佈署方式 </a:t>
            </a:r>
            <a:r>
              <a:rPr lang="en-US" altLang="zh-TW" dirty="0" smtClean="0">
                <a:solidFill>
                  <a:schemeClr val="tx1"/>
                </a:solidFill>
                <a:latin typeface="微軟正黑體" panose="020B0604030504040204" pitchFamily="34" charset="-120"/>
                <a:ea typeface="微軟正黑體" panose="020B0604030504040204" pitchFamily="34" charset="-120"/>
              </a:rPr>
              <a:t>(TBD</a:t>
            </a:r>
            <a:r>
              <a:rPr lang="en-US" altLang="zh-TW" dirty="0" smtClean="0">
                <a:solidFill>
                  <a:schemeClr val="tx1"/>
                </a:solidFill>
                <a:latin typeface="微軟正黑體" panose="020B0604030504040204" pitchFamily="34" charset="-120"/>
                <a:ea typeface="微軟正黑體" panose="020B0604030504040204" pitchFamily="34" charset="-120"/>
              </a:rPr>
              <a:t>, </a:t>
            </a:r>
            <a:r>
              <a:rPr lang="en-US" altLang="zh-TW" dirty="0" smtClean="0">
                <a:solidFill>
                  <a:schemeClr val="tx1"/>
                </a:solidFill>
                <a:latin typeface="微軟正黑體" panose="020B0604030504040204" pitchFamily="34" charset="-120"/>
                <a:ea typeface="微軟正黑體" panose="020B0604030504040204" pitchFamily="34" charset="-120"/>
              </a:rPr>
              <a:t>2018)</a:t>
            </a:r>
            <a:r>
              <a:rPr lang="en-US" altLang="zh-TW" dirty="0">
                <a:solidFill>
                  <a:schemeClr val="tx1"/>
                </a:solidFill>
                <a:latin typeface="微軟正黑體" panose="020B0604030504040204" pitchFamily="34" charset="-120"/>
                <a:ea typeface="微軟正黑體" panose="020B0604030504040204" pitchFamily="34" charset="-120"/>
              </a:rPr>
              <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207343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439707"/>
            <a:ext cx="850225" cy="1018233"/>
          </a:xfrm>
          <a:prstGeom prst="rect">
            <a:avLst/>
          </a:prstGeom>
        </p:spPr>
      </p:pic>
      <p:sp>
        <p:nvSpPr>
          <p:cNvPr id="47" name="文字方塊 46"/>
          <p:cNvSpPr txBox="1"/>
          <p:nvPr/>
        </p:nvSpPr>
        <p:spPr>
          <a:xfrm>
            <a:off x="9236997" y="452932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88099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87449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57527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25841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94154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21515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82306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53550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420573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58255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99798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2052" y="6427188"/>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bg1"/>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37199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442648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Question?</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702657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43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a:bodyPr>
          <a:lstStyle/>
          <a:p>
            <a:r>
              <a:rPr lang="zh-TW" altLang="en-US" dirty="0" smtClean="0"/>
              <a:t>技術異質性；</a:t>
            </a:r>
            <a:r>
              <a:rPr lang="en-US" altLang="zh-TW" dirty="0" smtClean="0"/>
              <a:t/>
            </a:r>
            <a:br>
              <a:rPr lang="en-US" altLang="zh-TW" dirty="0" smtClean="0"/>
            </a:br>
            <a:r>
              <a:rPr lang="zh-TW" altLang="en-US" dirty="0" smtClean="0"/>
              <a:t>彈性；</a:t>
            </a:r>
            <a:r>
              <a:rPr lang="en-US" altLang="zh-TW" dirty="0" smtClean="0"/>
              <a:t/>
            </a:r>
            <a:br>
              <a:rPr lang="en-US" altLang="zh-TW" dirty="0" smtClean="0"/>
            </a:br>
            <a:r>
              <a:rPr lang="zh-TW" altLang="en-US" dirty="0" smtClean="0"/>
              <a:t>擴展性；</a:t>
            </a:r>
            <a:r>
              <a:rPr lang="en-US" altLang="zh-TW" dirty="0" smtClean="0"/>
              <a:t/>
            </a:r>
            <a:br>
              <a:rPr lang="en-US" altLang="zh-TW" dirty="0" smtClean="0"/>
            </a:br>
            <a:r>
              <a:rPr lang="zh-TW" altLang="en-US" dirty="0" smtClean="0"/>
              <a:t>容易部署</a:t>
            </a:r>
            <a:r>
              <a:rPr lang="zh-TW" altLang="en-US" dirty="0"/>
              <a:t>；</a:t>
            </a:r>
            <a:r>
              <a:rPr lang="en-US" altLang="zh-TW" dirty="0" smtClean="0"/>
              <a:t/>
            </a:r>
            <a:br>
              <a:rPr lang="en-US" altLang="zh-TW" dirty="0" smtClean="0"/>
            </a:br>
            <a:r>
              <a:rPr lang="zh-TW" altLang="en-US" dirty="0" smtClean="0"/>
              <a:t>最佳可替換性；</a:t>
            </a:r>
            <a:r>
              <a:rPr lang="en-US" altLang="zh-TW" dirty="0" smtClean="0"/>
              <a:t/>
            </a:r>
            <a:br>
              <a:rPr lang="en-US" altLang="zh-TW" dirty="0" smtClean="0"/>
            </a:br>
            <a:r>
              <a:rPr lang="zh-TW" altLang="en-US" dirty="0" smtClean="0"/>
              <a:t>組合性；</a:t>
            </a:r>
            <a:endParaRPr lang="zh-TW" altLang="en-US" dirty="0"/>
          </a:p>
        </p:txBody>
      </p:sp>
      <p:sp>
        <p:nvSpPr>
          <p:cNvPr id="3" name="內容版面配置區 2"/>
          <p:cNvSpPr>
            <a:spLocks noGrp="1"/>
          </p:cNvSpPr>
          <p:nvPr>
            <p:ph idx="1"/>
          </p:nvPr>
        </p:nvSpPr>
        <p:spPr/>
        <p:txBody>
          <a:bodyPr/>
          <a:lstStyle/>
          <a:p>
            <a:r>
              <a:rPr lang="zh-TW" altLang="en-US" dirty="0" smtClean="0"/>
              <a:t>參考架構</a:t>
            </a:r>
            <a:r>
              <a:rPr lang="en-US" altLang="zh-TW" dirty="0" smtClean="0"/>
              <a:t>:</a:t>
            </a:r>
            <a:r>
              <a:rPr lang="zh-TW" altLang="en-US" dirty="0" smtClean="0"/>
              <a:t> </a:t>
            </a:r>
            <a:r>
              <a:rPr lang="en-US" altLang="zh-TW" dirty="0" err="1" smtClean="0"/>
              <a:t>StackOverflow</a:t>
            </a:r>
            <a:r>
              <a:rPr lang="en-US" altLang="zh-TW" dirty="0" smtClean="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263775" y="1163985"/>
            <a:ext cx="7815209" cy="5018187"/>
          </a:xfrm>
          <a:prstGeom prst="rect">
            <a:avLst/>
          </a:prstGeom>
        </p:spPr>
      </p:pic>
    </p:spTree>
    <p:extLst>
      <p:ext uri="{BB962C8B-B14F-4D97-AF65-F5344CB8AC3E}">
        <p14:creationId xmlns:p14="http://schemas.microsoft.com/office/powerpoint/2010/main" val="1956753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必要的 </a:t>
            </a:r>
            <a:r>
              <a:rPr lang="en-US" altLang="zh-TW" dirty="0" smtClean="0"/>
              <a:t>(</a:t>
            </a:r>
            <a:r>
              <a:rPr lang="zh-TW" altLang="en-US" dirty="0" smtClean="0"/>
              <a:t>轉移</a:t>
            </a:r>
            <a:r>
              <a:rPr lang="en-US" altLang="zh-TW" dirty="0" smtClean="0"/>
              <a:t>)</a:t>
            </a:r>
            <a:r>
              <a:rPr lang="zh-TW" altLang="en-US" dirty="0" smtClean="0"/>
              <a:t> 過程 </a:t>
            </a:r>
            <a:r>
              <a:rPr lang="en-US" altLang="zh-TW" dirty="0" smtClean="0"/>
              <a:t>–</a:t>
            </a:r>
            <a:r>
              <a:rPr lang="zh-TW" altLang="en-US" dirty="0" smtClean="0"/>
              <a:t> 切割服務的邊界</a:t>
            </a:r>
            <a:endParaRPr lang="zh-TW" altLang="en-US" dirty="0"/>
          </a:p>
        </p:txBody>
      </p:sp>
      <p:sp>
        <p:nvSpPr>
          <p:cNvPr id="3" name="內容版面配置區 2"/>
          <p:cNvSpPr>
            <a:spLocks noGrp="1"/>
          </p:cNvSpPr>
          <p:nvPr>
            <p:ph idx="1"/>
          </p:nvPr>
        </p:nvSpPr>
        <p:spPr/>
        <p:txBody>
          <a:bodyPr/>
          <a:lstStyle/>
          <a:p>
            <a:pPr marL="0" indent="0">
              <a:buNone/>
            </a:pPr>
            <a:r>
              <a:rPr lang="zh-TW" altLang="en-US" dirty="0" smtClean="0"/>
              <a:t>微服務的優勢來自更小的細粒度。</a:t>
            </a:r>
            <a:endParaRPr lang="en-US" altLang="zh-TW" dirty="0" smtClean="0"/>
          </a:p>
          <a:p>
            <a:pPr marL="0" indent="0">
              <a:buNone/>
            </a:pPr>
            <a:endParaRPr lang="en-US" altLang="zh-TW" dirty="0" smtClean="0"/>
          </a:p>
          <a:p>
            <a:pPr>
              <a:buFont typeface="Wingdings" panose="05000000000000000000" pitchFamily="2" charset="2"/>
              <a:buChar char="l"/>
            </a:pPr>
            <a:r>
              <a:rPr lang="en-US" altLang="zh-TW" dirty="0" smtClean="0"/>
              <a:t> Share Codes (concepts)</a:t>
            </a:r>
          </a:p>
          <a:p>
            <a:pPr>
              <a:buFont typeface="Wingdings" panose="05000000000000000000" pitchFamily="2" charset="2"/>
              <a:buChar char="l"/>
            </a:pPr>
            <a:r>
              <a:rPr lang="zh-TW" altLang="en-US" dirty="0" smtClean="0"/>
              <a:t> </a:t>
            </a:r>
            <a:r>
              <a:rPr lang="en-US" altLang="zh-TW" dirty="0" smtClean="0"/>
              <a:t>Share Library (binaries)</a:t>
            </a:r>
          </a:p>
          <a:p>
            <a:pPr>
              <a:buFont typeface="Wingdings" panose="05000000000000000000" pitchFamily="2" charset="2"/>
              <a:buChar char="l"/>
            </a:pPr>
            <a:r>
              <a:rPr lang="en-US" altLang="zh-TW" dirty="0"/>
              <a:t> </a:t>
            </a:r>
            <a:r>
              <a:rPr lang="en-US" altLang="zh-TW" dirty="0" smtClean="0"/>
              <a:t>Component (service process)</a:t>
            </a:r>
          </a:p>
          <a:p>
            <a:pPr>
              <a:buFont typeface="Wingdings" panose="05000000000000000000" pitchFamily="2" charset="2"/>
              <a:buChar char="l"/>
            </a:pPr>
            <a:r>
              <a:rPr lang="en-US" altLang="zh-TW" dirty="0"/>
              <a:t> </a:t>
            </a:r>
            <a:r>
              <a:rPr lang="en-US" altLang="zh-TW" dirty="0" smtClean="0"/>
              <a:t>Service (service instance)</a:t>
            </a:r>
            <a:endParaRPr lang="zh-TW" altLang="en-US" dirty="0"/>
          </a:p>
        </p:txBody>
      </p:sp>
    </p:spTree>
    <p:extLst>
      <p:ext uri="{BB962C8B-B14F-4D97-AF65-F5344CB8AC3E}">
        <p14:creationId xmlns:p14="http://schemas.microsoft.com/office/powerpoint/2010/main" val="3219803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92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4918</TotalTime>
  <Words>1760</Words>
  <Application>Microsoft Office PowerPoint</Application>
  <PresentationFormat>寬螢幕</PresentationFormat>
  <Paragraphs>309</Paragraphs>
  <Slides>67</Slides>
  <Notes>19</Notes>
  <HiddenSlides>4</HiddenSlides>
  <MMClips>0</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67</vt:i4>
      </vt:variant>
    </vt:vector>
  </HeadingPairs>
  <TitlesOfParts>
    <vt:vector size="79"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大型 Web Application 轉移到 微服務的經驗分享</vt:lpstr>
      <vt:lpstr>PowerPoint 簡報</vt:lpstr>
      <vt:lpstr>微服務是什麼?</vt:lpstr>
      <vt:lpstr>微服務的定義</vt:lpstr>
      <vt:lpstr>小巧、專注； 自主性；</vt:lpstr>
      <vt:lpstr>PowerPoint 簡報</vt:lpstr>
      <vt:lpstr>技術異質性； 彈性； 擴展性； 容易部署； 最佳可替換性； 組合性；</vt:lpstr>
      <vt:lpstr>必要的 (轉移) 過程 – 切割服務的邊界</vt:lpstr>
      <vt:lpstr>PowerPoint 簡報</vt:lpstr>
      <vt:lpstr>PowerPoint 簡報</vt:lpstr>
      <vt:lpstr>PowerPoint 簡報</vt:lpstr>
      <vt:lpstr>PowerPoint 簡報</vt:lpstr>
      <vt:lpstr>微服務的進入門檻</vt:lpstr>
      <vt:lpstr>要享受微服務的好處是要代價的…</vt:lpstr>
      <vt:lpstr>進入微服務架構的門票…</vt:lpstr>
      <vt:lpstr>歷史背景: Orca HCM 系統現況(2013) </vt:lpstr>
      <vt:lpstr>我們的 "單體式" 系統有多複雜?</vt:lpstr>
      <vt:lpstr>原本的架構 (Before 2014) </vt:lpstr>
      <vt:lpstr>實作上的難題</vt:lpstr>
      <vt:lpstr>Q: 你期望透過微服務解決那些問題?</vt:lpstr>
      <vt:lpstr>切記!!   避免陷入 "一窩蜂驅動開發" !!</vt:lpstr>
      <vt:lpstr>PowerPoint 簡報</vt:lpstr>
      <vt:lpstr>一窩蜂的例子：</vt:lpstr>
      <vt:lpstr>在用之前先研究測試</vt:lpstr>
      <vt:lpstr>什麼時候下手？</vt:lpstr>
      <vt:lpstr>僱用對的人</vt:lpstr>
      <vt:lpstr>回到微服務化: 最後我們做了什麼??</vt:lpstr>
      <vt:lpstr>原本的架構 (Before 2014) </vt:lpstr>
      <vt:lpstr>微服務版本的架構 (2016) </vt:lpstr>
      <vt:lpstr>微服務架構-基礎建設</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PowerPoint 簡報</vt:lpstr>
      <vt:lpstr>PowerPoint 簡報</vt:lpstr>
      <vt:lpstr>Docker, 最佳的微服務佈署技術</vt:lpstr>
      <vt:lpstr>你還在用舊工具解決新問題嗎? </vt:lpstr>
      <vt:lpstr>PowerPoint 簡報</vt:lpstr>
      <vt:lpstr>PowerPoint 簡報</vt:lpstr>
      <vt:lpstr>PowerPoint 簡報</vt:lpstr>
      <vt:lpstr>PowerPoint 簡報</vt:lpstr>
      <vt:lpstr>Immutable Services, 拋棄式的服務佈署方式</vt:lpstr>
      <vt:lpstr>OS As “Library”</vt:lpstr>
      <vt:lpstr>如果 OS 跟 APP 一樣，用過即丟…</vt:lpstr>
      <vt:lpstr>OS as "Library"</vt:lpstr>
      <vt:lpstr>參考資源: HYPER-v container </vt:lpstr>
      <vt:lpstr>工業化的規模經濟</vt:lpstr>
      <vt:lpstr>同時服務多組客戶的佈署方式 (TBD, 2018) </vt:lpstr>
      <vt:lpstr>Question?</vt:lpstr>
      <vt:lpstr>謝謝大家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118</cp:revision>
  <dcterms:created xsi:type="dcterms:W3CDTF">2016-11-15T09:34:15Z</dcterms:created>
  <dcterms:modified xsi:type="dcterms:W3CDTF">2017-02-19T17:21:56Z</dcterms:modified>
</cp:coreProperties>
</file>